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90" r:id="rId2"/>
    <p:sldId id="278" r:id="rId3"/>
    <p:sldId id="280" r:id="rId4"/>
    <p:sldId id="282" r:id="rId5"/>
    <p:sldId id="281" r:id="rId6"/>
    <p:sldId id="291" r:id="rId7"/>
    <p:sldId id="285" r:id="rId8"/>
    <p:sldId id="286" r:id="rId9"/>
    <p:sldId id="287" r:id="rId10"/>
    <p:sldId id="288" r:id="rId11"/>
    <p:sldId id="289" r:id="rId12"/>
    <p:sldId id="292" r:id="rId13"/>
    <p:sldId id="293" r:id="rId14"/>
    <p:sldId id="256" r:id="rId15"/>
    <p:sldId id="257" r:id="rId16"/>
    <p:sldId id="259" r:id="rId17"/>
    <p:sldId id="258" r:id="rId18"/>
    <p:sldId id="262" r:id="rId19"/>
    <p:sldId id="260" r:id="rId20"/>
    <p:sldId id="261" r:id="rId21"/>
    <p:sldId id="263" r:id="rId22"/>
    <p:sldId id="284" r:id="rId23"/>
    <p:sldId id="264" r:id="rId24"/>
    <p:sldId id="265" r:id="rId25"/>
    <p:sldId id="297" r:id="rId26"/>
    <p:sldId id="298" r:id="rId27"/>
    <p:sldId id="299" r:id="rId28"/>
    <p:sldId id="266" r:id="rId29"/>
    <p:sldId id="300" r:id="rId30"/>
    <p:sldId id="29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276649-44D2-034B-BCD4-64F03CDA42C9}" v="416" dt="2023-12-07T16:09:36.901"/>
    <p1510:client id="{122D17BE-E2F1-E12D-E7FE-9A6641374FE5}" v="54" dt="2023-12-06T23:02:08.513"/>
    <p1510:client id="{448DE812-6C7B-A0CB-60EB-B12C15E55EC0}" v="1962" dt="2023-12-06T22:30:27.327"/>
    <p1510:client id="{8E54287A-AB45-61A7-07E0-7B0A4EB28E06}" v="96" dt="2023-12-06T23:54:28.096"/>
    <p1510:client id="{9571362A-F747-9636-C8C7-855BF98A86FE}" v="1129" dt="2023-12-07T02:41:05.649"/>
    <p1510:client id="{D0D2300E-01ED-41BA-D06E-B6A2C887C60E}" v="138" dt="2023-12-07T16:23:21.130"/>
    <p1510:client id="{ED69A0AA-29E9-9693-C86E-07C512880994}" v="1771" dt="2023-12-07T08:36:11.4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A95583-2A2C-4B46-BC44-50F48026D879}" type="datetimeFigureOut">
              <a:rPr lang="en-US" smtClean="0"/>
              <a:t>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A43847-3AD9-C444-BF11-ABBD13D5991A}" type="slidenum">
              <a:rPr lang="en-US" smtClean="0"/>
              <a:t>‹#›</a:t>
            </a:fld>
            <a:endParaRPr lang="en-US"/>
          </a:p>
        </p:txBody>
      </p:sp>
    </p:spTree>
    <p:extLst>
      <p:ext uri="{BB962C8B-B14F-4D97-AF65-F5344CB8AC3E}">
        <p14:creationId xmlns:p14="http://schemas.microsoft.com/office/powerpoint/2010/main" val="2366628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根据手头上现有的数据跑的TSP算法</a:t>
            </a:r>
            <a:endParaRPr lang="en-US"/>
          </a:p>
        </p:txBody>
      </p:sp>
      <p:sp>
        <p:nvSpPr>
          <p:cNvPr id="4" name="Slide Number Placeholder 3"/>
          <p:cNvSpPr>
            <a:spLocks noGrp="1"/>
          </p:cNvSpPr>
          <p:nvPr>
            <p:ph type="sldNum" sz="quarter" idx="5"/>
          </p:nvPr>
        </p:nvSpPr>
        <p:spPr/>
        <p:txBody>
          <a:bodyPr/>
          <a:lstStyle/>
          <a:p>
            <a:fld id="{50A43847-3AD9-C444-BF11-ABBD13D5991A}" type="slidenum">
              <a:rPr lang="en-US" smtClean="0"/>
              <a:t>3</a:t>
            </a:fld>
            <a:endParaRPr lang="en-US"/>
          </a:p>
        </p:txBody>
      </p:sp>
    </p:spTree>
    <p:extLst>
      <p:ext uri="{BB962C8B-B14F-4D97-AF65-F5344CB8AC3E}">
        <p14:creationId xmlns:p14="http://schemas.microsoft.com/office/powerpoint/2010/main" val="982933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根据手头上现有的数据跑的TSP算法</a:t>
            </a:r>
            <a:endParaRPr lang="en-US"/>
          </a:p>
        </p:txBody>
      </p:sp>
      <p:sp>
        <p:nvSpPr>
          <p:cNvPr id="4" name="Slide Number Placeholder 3"/>
          <p:cNvSpPr>
            <a:spLocks noGrp="1"/>
          </p:cNvSpPr>
          <p:nvPr>
            <p:ph type="sldNum" sz="quarter" idx="5"/>
          </p:nvPr>
        </p:nvSpPr>
        <p:spPr/>
        <p:txBody>
          <a:bodyPr/>
          <a:lstStyle/>
          <a:p>
            <a:fld id="{50A43847-3AD9-C444-BF11-ABBD13D5991A}" type="slidenum">
              <a:rPr lang="en-US" smtClean="0"/>
              <a:t>4</a:t>
            </a:fld>
            <a:endParaRPr lang="en-US"/>
          </a:p>
        </p:txBody>
      </p:sp>
    </p:spTree>
    <p:extLst>
      <p:ext uri="{BB962C8B-B14F-4D97-AF65-F5344CB8AC3E}">
        <p14:creationId xmlns:p14="http://schemas.microsoft.com/office/powerpoint/2010/main" val="395607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根据手头上现有的数据跑的TSP算法</a:t>
            </a:r>
            <a:endParaRPr lang="en-US"/>
          </a:p>
        </p:txBody>
      </p:sp>
      <p:sp>
        <p:nvSpPr>
          <p:cNvPr id="4" name="Slide Number Placeholder 3"/>
          <p:cNvSpPr>
            <a:spLocks noGrp="1"/>
          </p:cNvSpPr>
          <p:nvPr>
            <p:ph type="sldNum" sz="quarter" idx="5"/>
          </p:nvPr>
        </p:nvSpPr>
        <p:spPr/>
        <p:txBody>
          <a:bodyPr/>
          <a:lstStyle/>
          <a:p>
            <a:fld id="{50A43847-3AD9-C444-BF11-ABBD13D5991A}" type="slidenum">
              <a:rPr lang="en-US" smtClean="0"/>
              <a:t>5</a:t>
            </a:fld>
            <a:endParaRPr lang="en-US"/>
          </a:p>
        </p:txBody>
      </p:sp>
    </p:spTree>
    <p:extLst>
      <p:ext uri="{BB962C8B-B14F-4D97-AF65-F5344CB8AC3E}">
        <p14:creationId xmlns:p14="http://schemas.microsoft.com/office/powerpoint/2010/main" val="1468568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根据手头上现有的数据跑的TSP算法</a:t>
            </a:r>
            <a:endParaRPr lang="en-US"/>
          </a:p>
        </p:txBody>
      </p:sp>
      <p:sp>
        <p:nvSpPr>
          <p:cNvPr id="4" name="Slide Number Placeholder 3"/>
          <p:cNvSpPr>
            <a:spLocks noGrp="1"/>
          </p:cNvSpPr>
          <p:nvPr>
            <p:ph type="sldNum" sz="quarter" idx="5"/>
          </p:nvPr>
        </p:nvSpPr>
        <p:spPr/>
        <p:txBody>
          <a:bodyPr/>
          <a:lstStyle/>
          <a:p>
            <a:fld id="{50A43847-3AD9-C444-BF11-ABBD13D5991A}" type="slidenum">
              <a:rPr lang="en-US" smtClean="0"/>
              <a:t>16</a:t>
            </a:fld>
            <a:endParaRPr lang="en-US"/>
          </a:p>
        </p:txBody>
      </p:sp>
    </p:spTree>
    <p:extLst>
      <p:ext uri="{BB962C8B-B14F-4D97-AF65-F5344CB8AC3E}">
        <p14:creationId xmlns:p14="http://schemas.microsoft.com/office/powerpoint/2010/main" val="1431199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根据不同的目的和效果</a:t>
            </a:r>
            <a:r>
              <a:rPr lang="zh-CN" altLang="en-US"/>
              <a:t>，有不同的变种</a:t>
            </a:r>
            <a:endParaRPr lang="en-US"/>
          </a:p>
        </p:txBody>
      </p:sp>
      <p:sp>
        <p:nvSpPr>
          <p:cNvPr id="4" name="Slide Number Placeholder 3"/>
          <p:cNvSpPr>
            <a:spLocks noGrp="1"/>
          </p:cNvSpPr>
          <p:nvPr>
            <p:ph type="sldNum" sz="quarter" idx="5"/>
          </p:nvPr>
        </p:nvSpPr>
        <p:spPr/>
        <p:txBody>
          <a:bodyPr/>
          <a:lstStyle/>
          <a:p>
            <a:fld id="{50A43847-3AD9-C444-BF11-ABBD13D5991A}" type="slidenum">
              <a:rPr lang="en-US" smtClean="0"/>
              <a:t>20</a:t>
            </a:fld>
            <a:endParaRPr lang="en-US"/>
          </a:p>
        </p:txBody>
      </p:sp>
    </p:spTree>
    <p:extLst>
      <p:ext uri="{BB962C8B-B14F-4D97-AF65-F5344CB8AC3E}">
        <p14:creationId xmlns:p14="http://schemas.microsoft.com/office/powerpoint/2010/main" val="3195295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A43847-3AD9-C444-BF11-ABBD13D5991A}" type="slidenum">
              <a:rPr lang="en-US" smtClean="0"/>
              <a:t>21</a:t>
            </a:fld>
            <a:endParaRPr lang="en-US"/>
          </a:p>
        </p:txBody>
      </p:sp>
    </p:spTree>
    <p:extLst>
      <p:ext uri="{BB962C8B-B14F-4D97-AF65-F5344CB8AC3E}">
        <p14:creationId xmlns:p14="http://schemas.microsoft.com/office/powerpoint/2010/main" val="2811166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A43847-3AD9-C444-BF11-ABBD13D5991A}" type="slidenum">
              <a:rPr lang="en-US" smtClean="0"/>
              <a:t>22</a:t>
            </a:fld>
            <a:endParaRPr lang="en-US"/>
          </a:p>
        </p:txBody>
      </p:sp>
    </p:spTree>
    <p:extLst>
      <p:ext uri="{BB962C8B-B14F-4D97-AF65-F5344CB8AC3E}">
        <p14:creationId xmlns:p14="http://schemas.microsoft.com/office/powerpoint/2010/main" val="1152977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用于送医院门店单</a:t>
            </a:r>
            <a:endParaRPr lang="en-US"/>
          </a:p>
        </p:txBody>
      </p:sp>
      <p:sp>
        <p:nvSpPr>
          <p:cNvPr id="4" name="Slide Number Placeholder 3"/>
          <p:cNvSpPr>
            <a:spLocks noGrp="1"/>
          </p:cNvSpPr>
          <p:nvPr>
            <p:ph type="sldNum" sz="quarter" idx="5"/>
          </p:nvPr>
        </p:nvSpPr>
        <p:spPr/>
        <p:txBody>
          <a:bodyPr/>
          <a:lstStyle/>
          <a:p>
            <a:fld id="{50A43847-3AD9-C444-BF11-ABBD13D5991A}" type="slidenum">
              <a:rPr lang="en-US" smtClean="0"/>
              <a:t>23</a:t>
            </a:fld>
            <a:endParaRPr lang="en-US"/>
          </a:p>
        </p:txBody>
      </p:sp>
    </p:spTree>
    <p:extLst>
      <p:ext uri="{BB962C8B-B14F-4D97-AF65-F5344CB8AC3E}">
        <p14:creationId xmlns:p14="http://schemas.microsoft.com/office/powerpoint/2010/main" val="4200199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可以用于冷链</a:t>
            </a:r>
            <a:r>
              <a:rPr lang="zh-CN" altLang="en-US"/>
              <a:t>，急送，</a:t>
            </a:r>
            <a:r>
              <a:rPr lang="en-US" altLang="zh-CN"/>
              <a:t>weight</a:t>
            </a:r>
            <a:r>
              <a:rPr lang="zh-CN" altLang="en-US"/>
              <a:t>当作</a:t>
            </a:r>
            <a:r>
              <a:rPr lang="en-US" altLang="zh-CN"/>
              <a:t>prize</a:t>
            </a:r>
            <a:r>
              <a:rPr lang="zh-CN" altLang="en-US"/>
              <a:t>；跑完一趟不一定走过所有</a:t>
            </a:r>
            <a:r>
              <a:rPr lang="en-US" altLang="zh-CN"/>
              <a:t>customers</a:t>
            </a:r>
            <a:r>
              <a:rPr lang="zh-CN" altLang="en-US"/>
              <a:t>，优先走</a:t>
            </a:r>
            <a:r>
              <a:rPr lang="en-US" altLang="zh-CN"/>
              <a:t>prize</a:t>
            </a:r>
            <a:r>
              <a:rPr lang="zh-CN" altLang="en-US"/>
              <a:t>最高的</a:t>
            </a:r>
            <a:r>
              <a:rPr lang="en-US" altLang="zh-CN"/>
              <a:t>customer</a:t>
            </a:r>
            <a:endParaRPr lang="en-US"/>
          </a:p>
        </p:txBody>
      </p:sp>
      <p:sp>
        <p:nvSpPr>
          <p:cNvPr id="4" name="Slide Number Placeholder 3"/>
          <p:cNvSpPr>
            <a:spLocks noGrp="1"/>
          </p:cNvSpPr>
          <p:nvPr>
            <p:ph type="sldNum" sz="quarter" idx="5"/>
          </p:nvPr>
        </p:nvSpPr>
        <p:spPr/>
        <p:txBody>
          <a:bodyPr/>
          <a:lstStyle/>
          <a:p>
            <a:fld id="{50A43847-3AD9-C444-BF11-ABBD13D5991A}" type="slidenum">
              <a:rPr lang="en-US" smtClean="0"/>
              <a:t>24</a:t>
            </a:fld>
            <a:endParaRPr lang="en-US"/>
          </a:p>
        </p:txBody>
      </p:sp>
    </p:spTree>
    <p:extLst>
      <p:ext uri="{BB962C8B-B14F-4D97-AF65-F5344CB8AC3E}">
        <p14:creationId xmlns:p14="http://schemas.microsoft.com/office/powerpoint/2010/main" val="1268399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CDA4E-18DF-1946-FCF1-6806CBB15D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0E8F20-594E-D71F-F1BB-FED6160AE1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30D05B-7CA7-26B6-4504-883E3036B663}"/>
              </a:ext>
            </a:extLst>
          </p:cNvPr>
          <p:cNvSpPr>
            <a:spLocks noGrp="1"/>
          </p:cNvSpPr>
          <p:nvPr>
            <p:ph type="dt" sz="half" idx="10"/>
          </p:nvPr>
        </p:nvSpPr>
        <p:spPr/>
        <p:txBody>
          <a:bodyPr/>
          <a:lstStyle/>
          <a:p>
            <a:fld id="{1130A64E-C8EC-BA47-9E96-DA26A79E2C5D}" type="datetimeFigureOut">
              <a:rPr lang="en-US" smtClean="0"/>
              <a:t>12/7/2023</a:t>
            </a:fld>
            <a:endParaRPr lang="en-US"/>
          </a:p>
        </p:txBody>
      </p:sp>
      <p:sp>
        <p:nvSpPr>
          <p:cNvPr id="5" name="Footer Placeholder 4">
            <a:extLst>
              <a:ext uri="{FF2B5EF4-FFF2-40B4-BE49-F238E27FC236}">
                <a16:creationId xmlns:a16="http://schemas.microsoft.com/office/drawing/2014/main" id="{272F1422-0402-F960-FE82-C827197B7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D541AC-5323-B0DF-D686-8335DE956968}"/>
              </a:ext>
            </a:extLst>
          </p:cNvPr>
          <p:cNvSpPr>
            <a:spLocks noGrp="1"/>
          </p:cNvSpPr>
          <p:nvPr>
            <p:ph type="sldNum" sz="quarter" idx="12"/>
          </p:nvPr>
        </p:nvSpPr>
        <p:spPr/>
        <p:txBody>
          <a:bodyPr/>
          <a:lstStyle/>
          <a:p>
            <a:fld id="{C10AC548-66C4-4C45-AC34-AC86CE3860EE}" type="slidenum">
              <a:rPr lang="en-US" smtClean="0"/>
              <a:t>‹#›</a:t>
            </a:fld>
            <a:endParaRPr lang="en-US"/>
          </a:p>
        </p:txBody>
      </p:sp>
    </p:spTree>
    <p:extLst>
      <p:ext uri="{BB962C8B-B14F-4D97-AF65-F5344CB8AC3E}">
        <p14:creationId xmlns:p14="http://schemas.microsoft.com/office/powerpoint/2010/main" val="2672521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8164D-4783-02F6-29C4-0D354486C7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038545-CEA2-6CE9-32E7-48580BF2B9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277FDB-2BBD-AD39-5D3C-6D57A5FF11B1}"/>
              </a:ext>
            </a:extLst>
          </p:cNvPr>
          <p:cNvSpPr>
            <a:spLocks noGrp="1"/>
          </p:cNvSpPr>
          <p:nvPr>
            <p:ph type="dt" sz="half" idx="10"/>
          </p:nvPr>
        </p:nvSpPr>
        <p:spPr/>
        <p:txBody>
          <a:bodyPr/>
          <a:lstStyle/>
          <a:p>
            <a:fld id="{1130A64E-C8EC-BA47-9E96-DA26A79E2C5D}" type="datetimeFigureOut">
              <a:rPr lang="en-US" smtClean="0"/>
              <a:t>12/7/2023</a:t>
            </a:fld>
            <a:endParaRPr lang="en-US"/>
          </a:p>
        </p:txBody>
      </p:sp>
      <p:sp>
        <p:nvSpPr>
          <p:cNvPr id="5" name="Footer Placeholder 4">
            <a:extLst>
              <a:ext uri="{FF2B5EF4-FFF2-40B4-BE49-F238E27FC236}">
                <a16:creationId xmlns:a16="http://schemas.microsoft.com/office/drawing/2014/main" id="{091B108F-364C-8D29-6AA7-AF009B20BB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8BDC73-2A31-CA16-C951-9EAD80DC06FE}"/>
              </a:ext>
            </a:extLst>
          </p:cNvPr>
          <p:cNvSpPr>
            <a:spLocks noGrp="1"/>
          </p:cNvSpPr>
          <p:nvPr>
            <p:ph type="sldNum" sz="quarter" idx="12"/>
          </p:nvPr>
        </p:nvSpPr>
        <p:spPr/>
        <p:txBody>
          <a:bodyPr/>
          <a:lstStyle/>
          <a:p>
            <a:fld id="{C10AC548-66C4-4C45-AC34-AC86CE3860EE}" type="slidenum">
              <a:rPr lang="en-US" smtClean="0"/>
              <a:t>‹#›</a:t>
            </a:fld>
            <a:endParaRPr lang="en-US"/>
          </a:p>
        </p:txBody>
      </p:sp>
    </p:spTree>
    <p:extLst>
      <p:ext uri="{BB962C8B-B14F-4D97-AF65-F5344CB8AC3E}">
        <p14:creationId xmlns:p14="http://schemas.microsoft.com/office/powerpoint/2010/main" val="736265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005BE7-7310-2A95-6872-CDAF4951A6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DEA895-9E91-14A8-973B-21E539B7BC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342CB2-5068-8E64-524F-9AFA9310D444}"/>
              </a:ext>
            </a:extLst>
          </p:cNvPr>
          <p:cNvSpPr>
            <a:spLocks noGrp="1"/>
          </p:cNvSpPr>
          <p:nvPr>
            <p:ph type="dt" sz="half" idx="10"/>
          </p:nvPr>
        </p:nvSpPr>
        <p:spPr/>
        <p:txBody>
          <a:bodyPr/>
          <a:lstStyle/>
          <a:p>
            <a:fld id="{1130A64E-C8EC-BA47-9E96-DA26A79E2C5D}" type="datetimeFigureOut">
              <a:rPr lang="en-US" smtClean="0"/>
              <a:t>12/7/2023</a:t>
            </a:fld>
            <a:endParaRPr lang="en-US"/>
          </a:p>
        </p:txBody>
      </p:sp>
      <p:sp>
        <p:nvSpPr>
          <p:cNvPr id="5" name="Footer Placeholder 4">
            <a:extLst>
              <a:ext uri="{FF2B5EF4-FFF2-40B4-BE49-F238E27FC236}">
                <a16:creationId xmlns:a16="http://schemas.microsoft.com/office/drawing/2014/main" id="{C5A82648-D1BE-BE5E-CC1A-E2CBEDBD5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BEB17-B3AF-46D1-060D-4FD598BD3A6C}"/>
              </a:ext>
            </a:extLst>
          </p:cNvPr>
          <p:cNvSpPr>
            <a:spLocks noGrp="1"/>
          </p:cNvSpPr>
          <p:nvPr>
            <p:ph type="sldNum" sz="quarter" idx="12"/>
          </p:nvPr>
        </p:nvSpPr>
        <p:spPr/>
        <p:txBody>
          <a:bodyPr/>
          <a:lstStyle/>
          <a:p>
            <a:fld id="{C10AC548-66C4-4C45-AC34-AC86CE3860EE}" type="slidenum">
              <a:rPr lang="en-US" smtClean="0"/>
              <a:t>‹#›</a:t>
            </a:fld>
            <a:endParaRPr lang="en-US"/>
          </a:p>
        </p:txBody>
      </p:sp>
    </p:spTree>
    <p:extLst>
      <p:ext uri="{BB962C8B-B14F-4D97-AF65-F5344CB8AC3E}">
        <p14:creationId xmlns:p14="http://schemas.microsoft.com/office/powerpoint/2010/main" val="3678700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4FAD8-8494-4594-4BA4-613FD74BB8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29C680-1F1A-8691-4E1C-E08804FCF2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22B61D-CD69-8813-6ED2-AFF0A0791BB6}"/>
              </a:ext>
            </a:extLst>
          </p:cNvPr>
          <p:cNvSpPr>
            <a:spLocks noGrp="1"/>
          </p:cNvSpPr>
          <p:nvPr>
            <p:ph type="dt" sz="half" idx="10"/>
          </p:nvPr>
        </p:nvSpPr>
        <p:spPr/>
        <p:txBody>
          <a:bodyPr/>
          <a:lstStyle/>
          <a:p>
            <a:fld id="{1130A64E-C8EC-BA47-9E96-DA26A79E2C5D}" type="datetimeFigureOut">
              <a:rPr lang="en-US" smtClean="0"/>
              <a:t>12/7/2023</a:t>
            </a:fld>
            <a:endParaRPr lang="en-US"/>
          </a:p>
        </p:txBody>
      </p:sp>
      <p:sp>
        <p:nvSpPr>
          <p:cNvPr id="5" name="Footer Placeholder 4">
            <a:extLst>
              <a:ext uri="{FF2B5EF4-FFF2-40B4-BE49-F238E27FC236}">
                <a16:creationId xmlns:a16="http://schemas.microsoft.com/office/drawing/2014/main" id="{18FA1F20-624E-C708-8425-14A6C91949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5E8CE8-4AB9-3785-FC70-10B061BD0322}"/>
              </a:ext>
            </a:extLst>
          </p:cNvPr>
          <p:cNvSpPr>
            <a:spLocks noGrp="1"/>
          </p:cNvSpPr>
          <p:nvPr>
            <p:ph type="sldNum" sz="quarter" idx="12"/>
          </p:nvPr>
        </p:nvSpPr>
        <p:spPr/>
        <p:txBody>
          <a:bodyPr/>
          <a:lstStyle/>
          <a:p>
            <a:fld id="{C10AC548-66C4-4C45-AC34-AC86CE3860EE}" type="slidenum">
              <a:rPr lang="en-US" smtClean="0"/>
              <a:t>‹#›</a:t>
            </a:fld>
            <a:endParaRPr lang="en-US"/>
          </a:p>
        </p:txBody>
      </p:sp>
    </p:spTree>
    <p:extLst>
      <p:ext uri="{BB962C8B-B14F-4D97-AF65-F5344CB8AC3E}">
        <p14:creationId xmlns:p14="http://schemas.microsoft.com/office/powerpoint/2010/main" val="2701467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472A4-4F35-E8B4-158E-DF02BB87CF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9E9FA9-69CC-57E1-50BC-24C967D6FF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049789-47C2-9BD3-2871-0106ACB93C24}"/>
              </a:ext>
            </a:extLst>
          </p:cNvPr>
          <p:cNvSpPr>
            <a:spLocks noGrp="1"/>
          </p:cNvSpPr>
          <p:nvPr>
            <p:ph type="dt" sz="half" idx="10"/>
          </p:nvPr>
        </p:nvSpPr>
        <p:spPr/>
        <p:txBody>
          <a:bodyPr/>
          <a:lstStyle/>
          <a:p>
            <a:fld id="{1130A64E-C8EC-BA47-9E96-DA26A79E2C5D}" type="datetimeFigureOut">
              <a:rPr lang="en-US" smtClean="0"/>
              <a:t>12/7/2023</a:t>
            </a:fld>
            <a:endParaRPr lang="en-US"/>
          </a:p>
        </p:txBody>
      </p:sp>
      <p:sp>
        <p:nvSpPr>
          <p:cNvPr id="5" name="Footer Placeholder 4">
            <a:extLst>
              <a:ext uri="{FF2B5EF4-FFF2-40B4-BE49-F238E27FC236}">
                <a16:creationId xmlns:a16="http://schemas.microsoft.com/office/drawing/2014/main" id="{6DDFE055-FD0A-788C-7351-BF58EFEAD3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EA5AE3-7B24-E9E8-9621-CF32B10D8365}"/>
              </a:ext>
            </a:extLst>
          </p:cNvPr>
          <p:cNvSpPr>
            <a:spLocks noGrp="1"/>
          </p:cNvSpPr>
          <p:nvPr>
            <p:ph type="sldNum" sz="quarter" idx="12"/>
          </p:nvPr>
        </p:nvSpPr>
        <p:spPr/>
        <p:txBody>
          <a:bodyPr/>
          <a:lstStyle/>
          <a:p>
            <a:fld id="{C10AC548-66C4-4C45-AC34-AC86CE3860EE}" type="slidenum">
              <a:rPr lang="en-US" smtClean="0"/>
              <a:t>‹#›</a:t>
            </a:fld>
            <a:endParaRPr lang="en-US"/>
          </a:p>
        </p:txBody>
      </p:sp>
    </p:spTree>
    <p:extLst>
      <p:ext uri="{BB962C8B-B14F-4D97-AF65-F5344CB8AC3E}">
        <p14:creationId xmlns:p14="http://schemas.microsoft.com/office/powerpoint/2010/main" val="592517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1A0CA-C02E-E49C-81E5-F72A60A24C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6A7B43-D6D1-38FB-FDAA-97D5E40F14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BE2BD8-B233-2919-67F5-402E1FDA69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68657B-F878-7A9B-9383-124461D74BB4}"/>
              </a:ext>
            </a:extLst>
          </p:cNvPr>
          <p:cNvSpPr>
            <a:spLocks noGrp="1"/>
          </p:cNvSpPr>
          <p:nvPr>
            <p:ph type="dt" sz="half" idx="10"/>
          </p:nvPr>
        </p:nvSpPr>
        <p:spPr/>
        <p:txBody>
          <a:bodyPr/>
          <a:lstStyle/>
          <a:p>
            <a:fld id="{1130A64E-C8EC-BA47-9E96-DA26A79E2C5D}" type="datetimeFigureOut">
              <a:rPr lang="en-US" smtClean="0"/>
              <a:t>12/7/2023</a:t>
            </a:fld>
            <a:endParaRPr lang="en-US"/>
          </a:p>
        </p:txBody>
      </p:sp>
      <p:sp>
        <p:nvSpPr>
          <p:cNvPr id="6" name="Footer Placeholder 5">
            <a:extLst>
              <a:ext uri="{FF2B5EF4-FFF2-40B4-BE49-F238E27FC236}">
                <a16:creationId xmlns:a16="http://schemas.microsoft.com/office/drawing/2014/main" id="{52D7DB6A-D5B8-AFFE-02AD-DEB9560A94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4B28B8-8A9B-5192-B9E3-E53C4025C46B}"/>
              </a:ext>
            </a:extLst>
          </p:cNvPr>
          <p:cNvSpPr>
            <a:spLocks noGrp="1"/>
          </p:cNvSpPr>
          <p:nvPr>
            <p:ph type="sldNum" sz="quarter" idx="12"/>
          </p:nvPr>
        </p:nvSpPr>
        <p:spPr/>
        <p:txBody>
          <a:bodyPr/>
          <a:lstStyle/>
          <a:p>
            <a:fld id="{C10AC548-66C4-4C45-AC34-AC86CE3860EE}" type="slidenum">
              <a:rPr lang="en-US" smtClean="0"/>
              <a:t>‹#›</a:t>
            </a:fld>
            <a:endParaRPr lang="en-US"/>
          </a:p>
        </p:txBody>
      </p:sp>
    </p:spTree>
    <p:extLst>
      <p:ext uri="{BB962C8B-B14F-4D97-AF65-F5344CB8AC3E}">
        <p14:creationId xmlns:p14="http://schemas.microsoft.com/office/powerpoint/2010/main" val="207839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E7BF0-B30D-993B-D0CE-6E2729B608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61C875-3590-9384-A0F7-493C30DDCA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843D32-6627-BEDB-74C8-F758E48DAC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EF4EA6-BA26-D62F-C041-22E376FFBA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24B57B-357B-9941-6125-D9E0706710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AAEC76-BCFC-62AF-513D-AE7DC486D1B1}"/>
              </a:ext>
            </a:extLst>
          </p:cNvPr>
          <p:cNvSpPr>
            <a:spLocks noGrp="1"/>
          </p:cNvSpPr>
          <p:nvPr>
            <p:ph type="dt" sz="half" idx="10"/>
          </p:nvPr>
        </p:nvSpPr>
        <p:spPr/>
        <p:txBody>
          <a:bodyPr/>
          <a:lstStyle/>
          <a:p>
            <a:fld id="{1130A64E-C8EC-BA47-9E96-DA26A79E2C5D}" type="datetimeFigureOut">
              <a:rPr lang="en-US" smtClean="0"/>
              <a:t>12/7/2023</a:t>
            </a:fld>
            <a:endParaRPr lang="en-US"/>
          </a:p>
        </p:txBody>
      </p:sp>
      <p:sp>
        <p:nvSpPr>
          <p:cNvPr id="8" name="Footer Placeholder 7">
            <a:extLst>
              <a:ext uri="{FF2B5EF4-FFF2-40B4-BE49-F238E27FC236}">
                <a16:creationId xmlns:a16="http://schemas.microsoft.com/office/drawing/2014/main" id="{22985AAE-F3E0-34B1-19E4-6B928F2273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DACA7C-FCF5-3A47-5B0D-F110FA079AF5}"/>
              </a:ext>
            </a:extLst>
          </p:cNvPr>
          <p:cNvSpPr>
            <a:spLocks noGrp="1"/>
          </p:cNvSpPr>
          <p:nvPr>
            <p:ph type="sldNum" sz="quarter" idx="12"/>
          </p:nvPr>
        </p:nvSpPr>
        <p:spPr/>
        <p:txBody>
          <a:bodyPr/>
          <a:lstStyle/>
          <a:p>
            <a:fld id="{C10AC548-66C4-4C45-AC34-AC86CE3860EE}" type="slidenum">
              <a:rPr lang="en-US" smtClean="0"/>
              <a:t>‹#›</a:t>
            </a:fld>
            <a:endParaRPr lang="en-US"/>
          </a:p>
        </p:txBody>
      </p:sp>
    </p:spTree>
    <p:extLst>
      <p:ext uri="{BB962C8B-B14F-4D97-AF65-F5344CB8AC3E}">
        <p14:creationId xmlns:p14="http://schemas.microsoft.com/office/powerpoint/2010/main" val="680202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82B5F-7B7A-C517-8780-D6B40767E3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68D173-6017-7558-2A12-7800D6932ED4}"/>
              </a:ext>
            </a:extLst>
          </p:cNvPr>
          <p:cNvSpPr>
            <a:spLocks noGrp="1"/>
          </p:cNvSpPr>
          <p:nvPr>
            <p:ph type="dt" sz="half" idx="10"/>
          </p:nvPr>
        </p:nvSpPr>
        <p:spPr/>
        <p:txBody>
          <a:bodyPr/>
          <a:lstStyle/>
          <a:p>
            <a:fld id="{1130A64E-C8EC-BA47-9E96-DA26A79E2C5D}" type="datetimeFigureOut">
              <a:rPr lang="en-US" smtClean="0"/>
              <a:t>12/7/2023</a:t>
            </a:fld>
            <a:endParaRPr lang="en-US"/>
          </a:p>
        </p:txBody>
      </p:sp>
      <p:sp>
        <p:nvSpPr>
          <p:cNvPr id="4" name="Footer Placeholder 3">
            <a:extLst>
              <a:ext uri="{FF2B5EF4-FFF2-40B4-BE49-F238E27FC236}">
                <a16:creationId xmlns:a16="http://schemas.microsoft.com/office/drawing/2014/main" id="{42DEFFCE-5E59-CDD8-BECD-3E1266CF83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65131D-6715-1D48-19BE-2D9C92BF13AE}"/>
              </a:ext>
            </a:extLst>
          </p:cNvPr>
          <p:cNvSpPr>
            <a:spLocks noGrp="1"/>
          </p:cNvSpPr>
          <p:nvPr>
            <p:ph type="sldNum" sz="quarter" idx="12"/>
          </p:nvPr>
        </p:nvSpPr>
        <p:spPr/>
        <p:txBody>
          <a:bodyPr/>
          <a:lstStyle/>
          <a:p>
            <a:fld id="{C10AC548-66C4-4C45-AC34-AC86CE3860EE}" type="slidenum">
              <a:rPr lang="en-US" smtClean="0"/>
              <a:t>‹#›</a:t>
            </a:fld>
            <a:endParaRPr lang="en-US"/>
          </a:p>
        </p:txBody>
      </p:sp>
    </p:spTree>
    <p:extLst>
      <p:ext uri="{BB962C8B-B14F-4D97-AF65-F5344CB8AC3E}">
        <p14:creationId xmlns:p14="http://schemas.microsoft.com/office/powerpoint/2010/main" val="3191786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58A26A-80A0-CBBF-B1B5-796B65D34EB4}"/>
              </a:ext>
            </a:extLst>
          </p:cNvPr>
          <p:cNvSpPr>
            <a:spLocks noGrp="1"/>
          </p:cNvSpPr>
          <p:nvPr>
            <p:ph type="dt" sz="half" idx="10"/>
          </p:nvPr>
        </p:nvSpPr>
        <p:spPr/>
        <p:txBody>
          <a:bodyPr/>
          <a:lstStyle/>
          <a:p>
            <a:fld id="{1130A64E-C8EC-BA47-9E96-DA26A79E2C5D}" type="datetimeFigureOut">
              <a:rPr lang="en-US" smtClean="0"/>
              <a:t>12/7/2023</a:t>
            </a:fld>
            <a:endParaRPr lang="en-US"/>
          </a:p>
        </p:txBody>
      </p:sp>
      <p:sp>
        <p:nvSpPr>
          <p:cNvPr id="3" name="Footer Placeholder 2">
            <a:extLst>
              <a:ext uri="{FF2B5EF4-FFF2-40B4-BE49-F238E27FC236}">
                <a16:creationId xmlns:a16="http://schemas.microsoft.com/office/drawing/2014/main" id="{55209E2A-0114-63F1-7C8A-8B8233E0E8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7A3FA1-2CCC-6A69-DC33-F1D8EE3C6018}"/>
              </a:ext>
            </a:extLst>
          </p:cNvPr>
          <p:cNvSpPr>
            <a:spLocks noGrp="1"/>
          </p:cNvSpPr>
          <p:nvPr>
            <p:ph type="sldNum" sz="quarter" idx="12"/>
          </p:nvPr>
        </p:nvSpPr>
        <p:spPr/>
        <p:txBody>
          <a:bodyPr/>
          <a:lstStyle/>
          <a:p>
            <a:fld id="{C10AC548-66C4-4C45-AC34-AC86CE3860EE}" type="slidenum">
              <a:rPr lang="en-US" smtClean="0"/>
              <a:t>‹#›</a:t>
            </a:fld>
            <a:endParaRPr lang="en-US"/>
          </a:p>
        </p:txBody>
      </p:sp>
    </p:spTree>
    <p:extLst>
      <p:ext uri="{BB962C8B-B14F-4D97-AF65-F5344CB8AC3E}">
        <p14:creationId xmlns:p14="http://schemas.microsoft.com/office/powerpoint/2010/main" val="1298509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95CDA-FF1B-A98A-F4D9-5C4F6933D9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BC1801-FB4B-A953-0EA7-DC3F26B2FA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EB7714-B30B-4B05-9CCF-D9E019ECC2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45BF41-C3C7-B231-A22C-97D287D96F9D}"/>
              </a:ext>
            </a:extLst>
          </p:cNvPr>
          <p:cNvSpPr>
            <a:spLocks noGrp="1"/>
          </p:cNvSpPr>
          <p:nvPr>
            <p:ph type="dt" sz="half" idx="10"/>
          </p:nvPr>
        </p:nvSpPr>
        <p:spPr/>
        <p:txBody>
          <a:bodyPr/>
          <a:lstStyle/>
          <a:p>
            <a:fld id="{1130A64E-C8EC-BA47-9E96-DA26A79E2C5D}" type="datetimeFigureOut">
              <a:rPr lang="en-US" smtClean="0"/>
              <a:t>12/7/2023</a:t>
            </a:fld>
            <a:endParaRPr lang="en-US"/>
          </a:p>
        </p:txBody>
      </p:sp>
      <p:sp>
        <p:nvSpPr>
          <p:cNvPr id="6" name="Footer Placeholder 5">
            <a:extLst>
              <a:ext uri="{FF2B5EF4-FFF2-40B4-BE49-F238E27FC236}">
                <a16:creationId xmlns:a16="http://schemas.microsoft.com/office/drawing/2014/main" id="{147E0762-7E0B-50C5-BDB5-619223FCD4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A3B70A-440B-F766-1F09-C282B79B0CCA}"/>
              </a:ext>
            </a:extLst>
          </p:cNvPr>
          <p:cNvSpPr>
            <a:spLocks noGrp="1"/>
          </p:cNvSpPr>
          <p:nvPr>
            <p:ph type="sldNum" sz="quarter" idx="12"/>
          </p:nvPr>
        </p:nvSpPr>
        <p:spPr/>
        <p:txBody>
          <a:bodyPr/>
          <a:lstStyle/>
          <a:p>
            <a:fld id="{C10AC548-66C4-4C45-AC34-AC86CE3860EE}" type="slidenum">
              <a:rPr lang="en-US" smtClean="0"/>
              <a:t>‹#›</a:t>
            </a:fld>
            <a:endParaRPr lang="en-US"/>
          </a:p>
        </p:txBody>
      </p:sp>
    </p:spTree>
    <p:extLst>
      <p:ext uri="{BB962C8B-B14F-4D97-AF65-F5344CB8AC3E}">
        <p14:creationId xmlns:p14="http://schemas.microsoft.com/office/powerpoint/2010/main" val="317146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05926-47C0-0ED2-1524-0FCC05F73A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90979D-F470-A608-D88D-0DA3D86115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A6A798-653D-92A6-F2BA-850F2DF20A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5F905B-AD83-99DD-5F3A-CBC2ACF3D8E2}"/>
              </a:ext>
            </a:extLst>
          </p:cNvPr>
          <p:cNvSpPr>
            <a:spLocks noGrp="1"/>
          </p:cNvSpPr>
          <p:nvPr>
            <p:ph type="dt" sz="half" idx="10"/>
          </p:nvPr>
        </p:nvSpPr>
        <p:spPr/>
        <p:txBody>
          <a:bodyPr/>
          <a:lstStyle/>
          <a:p>
            <a:fld id="{1130A64E-C8EC-BA47-9E96-DA26A79E2C5D}" type="datetimeFigureOut">
              <a:rPr lang="en-US" smtClean="0"/>
              <a:t>12/7/2023</a:t>
            </a:fld>
            <a:endParaRPr lang="en-US"/>
          </a:p>
        </p:txBody>
      </p:sp>
      <p:sp>
        <p:nvSpPr>
          <p:cNvPr id="6" name="Footer Placeholder 5">
            <a:extLst>
              <a:ext uri="{FF2B5EF4-FFF2-40B4-BE49-F238E27FC236}">
                <a16:creationId xmlns:a16="http://schemas.microsoft.com/office/drawing/2014/main" id="{C38C9F57-2599-A1F6-CD80-A269B24996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CF38D5-0469-0A3D-7AE4-3F440EE505D7}"/>
              </a:ext>
            </a:extLst>
          </p:cNvPr>
          <p:cNvSpPr>
            <a:spLocks noGrp="1"/>
          </p:cNvSpPr>
          <p:nvPr>
            <p:ph type="sldNum" sz="quarter" idx="12"/>
          </p:nvPr>
        </p:nvSpPr>
        <p:spPr/>
        <p:txBody>
          <a:bodyPr/>
          <a:lstStyle/>
          <a:p>
            <a:fld id="{C10AC548-66C4-4C45-AC34-AC86CE3860EE}" type="slidenum">
              <a:rPr lang="en-US" smtClean="0"/>
              <a:t>‹#›</a:t>
            </a:fld>
            <a:endParaRPr lang="en-US"/>
          </a:p>
        </p:txBody>
      </p:sp>
    </p:spTree>
    <p:extLst>
      <p:ext uri="{BB962C8B-B14F-4D97-AF65-F5344CB8AC3E}">
        <p14:creationId xmlns:p14="http://schemas.microsoft.com/office/powerpoint/2010/main" val="3132289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F094AD-655B-6BAB-3986-F652C0DDE5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77944B-CA2B-154A-99C3-C8E1E08B70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C69A23-28E6-B8B5-38C7-73A289C2D5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30A64E-C8EC-BA47-9E96-DA26A79E2C5D}" type="datetimeFigureOut">
              <a:rPr lang="en-US" smtClean="0"/>
              <a:t>12/7/2023</a:t>
            </a:fld>
            <a:endParaRPr lang="en-US"/>
          </a:p>
        </p:txBody>
      </p:sp>
      <p:sp>
        <p:nvSpPr>
          <p:cNvPr id="5" name="Footer Placeholder 4">
            <a:extLst>
              <a:ext uri="{FF2B5EF4-FFF2-40B4-BE49-F238E27FC236}">
                <a16:creationId xmlns:a16="http://schemas.microsoft.com/office/drawing/2014/main" id="{60A7AB6E-AF1E-F6EE-1276-8D7A471148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3D24E6-178E-DE17-434A-839486FF25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0AC548-66C4-4C45-AC34-AC86CE3860EE}" type="slidenum">
              <a:rPr lang="en-US" smtClean="0"/>
              <a:t>‹#›</a:t>
            </a:fld>
            <a:endParaRPr lang="en-US"/>
          </a:p>
        </p:txBody>
      </p:sp>
    </p:spTree>
    <p:extLst>
      <p:ext uri="{BB962C8B-B14F-4D97-AF65-F5344CB8AC3E}">
        <p14:creationId xmlns:p14="http://schemas.microsoft.com/office/powerpoint/2010/main" val="32431594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linkedin.com/in/qualizza/"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developers.google.com/optimization/introduction" TargetMode="External"/><Relationship Id="rId2" Type="http://schemas.openxmlformats.org/officeDocument/2006/relationships/hyperlink" Target="https://pyvrp.org/" TargetMode="External"/><Relationship Id="rId1" Type="http://schemas.openxmlformats.org/officeDocument/2006/relationships/slideLayout" Target="../slideLayouts/slideLayout2.xml"/><Relationship Id="rId6" Type="http://schemas.openxmlformats.org/officeDocument/2006/relationships/hyperlink" Target="https://www.researchgate.net/publication/330668917_Solving_a_dynamic_vehicle_routing_problem_with_soft_time_windows_based_on_static_problem_resolution_by_a_hybrid_approach" TargetMode="External"/><Relationship Id="rId5" Type="http://schemas.openxmlformats.org/officeDocument/2006/relationships/hyperlink" Target="https://euro-neurips-vrp-2022.challenges.ortec.com/" TargetMode="External"/><Relationship Id="rId4" Type="http://schemas.openxmlformats.org/officeDocument/2006/relationships/hyperlink" Target="https://proceedings.neurips.cc/paper_files/paper/2018/file/9fb4651c05b2ed70fba5afe0b039a550-Paper.pdf"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Cargo shipping containers in a pile and on a semi-truck at a harbour">
            <a:extLst>
              <a:ext uri="{FF2B5EF4-FFF2-40B4-BE49-F238E27FC236}">
                <a16:creationId xmlns:a16="http://schemas.microsoft.com/office/drawing/2014/main" id="{4D6BCD48-8BB6-7CF1-A2A6-880B9BDEF24B}"/>
              </a:ext>
            </a:extLst>
          </p:cNvPr>
          <p:cNvPicPr>
            <a:picLocks noChangeAspect="1"/>
          </p:cNvPicPr>
          <p:nvPr/>
        </p:nvPicPr>
        <p:blipFill rotWithShape="1">
          <a:blip r:embed="rId2"/>
          <a:srcRect l="7830" t="31818" r="1261"/>
          <a:stretch/>
        </p:blipFill>
        <p:spPr>
          <a:xfrm>
            <a:off x="20" y="10"/>
            <a:ext cx="12191981" cy="6857990"/>
          </a:xfrm>
          <a:prstGeom prst="rect">
            <a:avLst/>
          </a:prstGeom>
        </p:spPr>
      </p:pic>
      <p:sp>
        <p:nvSpPr>
          <p:cNvPr id="39" name="Rectangle 38">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F9C4EC-5E58-2E3F-0986-A04A31C3A776}"/>
              </a:ext>
            </a:extLst>
          </p:cNvPr>
          <p:cNvSpPr>
            <a:spLocks noGrp="1"/>
          </p:cNvSpPr>
          <p:nvPr>
            <p:ph type="title"/>
          </p:nvPr>
        </p:nvSpPr>
        <p:spPr>
          <a:xfrm>
            <a:off x="256592" y="3091928"/>
            <a:ext cx="10395416" cy="2387600"/>
          </a:xfrm>
        </p:spPr>
        <p:txBody>
          <a:bodyPr vert="horz" lIns="91440" tIns="45720" rIns="91440" bIns="45720" rtlCol="0" anchor="b">
            <a:normAutofit/>
          </a:bodyPr>
          <a:lstStyle/>
          <a:p>
            <a:r>
              <a:rPr lang="en-US" sz="6600" err="1">
                <a:solidFill>
                  <a:schemeClr val="bg1"/>
                </a:solidFill>
              </a:rPr>
              <a:t>Luyan</a:t>
            </a:r>
            <a:r>
              <a:rPr lang="en-US" sz="6600">
                <a:solidFill>
                  <a:schemeClr val="bg1"/>
                </a:solidFill>
              </a:rPr>
              <a:t> Logistics Optimization</a:t>
            </a:r>
          </a:p>
        </p:txBody>
      </p:sp>
      <p:sp>
        <p:nvSpPr>
          <p:cNvPr id="41" name="Rectangle: Rounded Corners 40">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4E734-F512-F0E8-6136-FCE54B09ECCD}"/>
              </a:ext>
            </a:extLst>
          </p:cNvPr>
          <p:cNvSpPr txBox="1"/>
          <p:nvPr/>
        </p:nvSpPr>
        <p:spPr>
          <a:xfrm>
            <a:off x="340311" y="5726097"/>
            <a:ext cx="994298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err="1">
                <a:solidFill>
                  <a:schemeClr val="bg1"/>
                </a:solidFill>
                <a:cs typeface="Calibri"/>
              </a:rPr>
              <a:t>Haiyue</a:t>
            </a:r>
            <a:r>
              <a:rPr lang="en-US" sz="2000">
                <a:solidFill>
                  <a:schemeClr val="bg1"/>
                </a:solidFill>
                <a:cs typeface="Calibri"/>
              </a:rPr>
              <a:t> Zhang, Shuo Wang, Yuhong Shao                            Mentor: Frank Quan, </a:t>
            </a:r>
            <a:r>
              <a:rPr lang="en-US" sz="2000">
                <a:solidFill>
                  <a:schemeClr val="bg1"/>
                </a:solidFill>
                <a:ea typeface="+mn-lt"/>
                <a:cs typeface="+mn-lt"/>
              </a:rPr>
              <a:t> </a:t>
            </a:r>
            <a:r>
              <a:rPr lang="en-US" sz="2000" err="1">
                <a:solidFill>
                  <a:schemeClr val="bg1"/>
                </a:solidFill>
                <a:ea typeface="+mn-lt"/>
                <a:cs typeface="+mn-lt"/>
              </a:rPr>
              <a:t>Litong</a:t>
            </a:r>
            <a:r>
              <a:rPr lang="en-US" sz="2000">
                <a:solidFill>
                  <a:schemeClr val="bg1"/>
                </a:solidFill>
                <a:ea typeface="+mn-lt"/>
                <a:cs typeface="+mn-lt"/>
              </a:rPr>
              <a:t> Liu</a:t>
            </a:r>
            <a:endParaRPr lang="en-US" sz="2000">
              <a:solidFill>
                <a:schemeClr val="bg1"/>
              </a:solidFill>
              <a:cs typeface="Calibri"/>
            </a:endParaRPr>
          </a:p>
        </p:txBody>
      </p:sp>
    </p:spTree>
    <p:extLst>
      <p:ext uri="{BB962C8B-B14F-4D97-AF65-F5344CB8AC3E}">
        <p14:creationId xmlns:p14="http://schemas.microsoft.com/office/powerpoint/2010/main" val="16299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8B709D-B4EA-5F3E-5B65-8250593948AF}"/>
              </a:ext>
            </a:extLst>
          </p:cNvPr>
          <p:cNvSpPr>
            <a:spLocks noGrp="1"/>
          </p:cNvSpPr>
          <p:nvPr>
            <p:ph type="title"/>
          </p:nvPr>
        </p:nvSpPr>
        <p:spPr>
          <a:xfrm>
            <a:off x="1371599" y="515764"/>
            <a:ext cx="9895951" cy="956921"/>
          </a:xfrm>
        </p:spPr>
        <p:txBody>
          <a:bodyPr>
            <a:normAutofit/>
          </a:bodyPr>
          <a:lstStyle/>
          <a:p>
            <a:pPr marL="114300">
              <a:spcBef>
                <a:spcPts val="1000"/>
              </a:spcBef>
            </a:pPr>
            <a:r>
              <a:rPr lang="en-US" sz="4000">
                <a:solidFill>
                  <a:srgbClr val="FFFFFF"/>
                </a:solidFill>
                <a:cs typeface="Calibri Light"/>
              </a:rPr>
              <a:t>API Implementation</a:t>
            </a:r>
          </a:p>
          <a:p>
            <a:endParaRPr lang="en-US" sz="4000">
              <a:solidFill>
                <a:srgbClr val="FFFFFF"/>
              </a:solidFill>
              <a:latin typeface="Calibri Light"/>
              <a:cs typeface="Calibri Light"/>
            </a:endParaRPr>
          </a:p>
        </p:txBody>
      </p:sp>
      <p:pic>
        <p:nvPicPr>
          <p:cNvPr id="3" name="Picture 2" descr="A screenshot of a computer&#10;&#10;Description automatically generated">
            <a:extLst>
              <a:ext uri="{FF2B5EF4-FFF2-40B4-BE49-F238E27FC236}">
                <a16:creationId xmlns:a16="http://schemas.microsoft.com/office/drawing/2014/main" id="{1953C073-496E-73BB-9385-2E8EFD9E18D7}"/>
              </a:ext>
            </a:extLst>
          </p:cNvPr>
          <p:cNvPicPr>
            <a:picLocks noChangeAspect="1"/>
          </p:cNvPicPr>
          <p:nvPr/>
        </p:nvPicPr>
        <p:blipFill rotWithShape="1">
          <a:blip r:embed="rId2"/>
          <a:srcRect t="10652" b="133"/>
          <a:stretch/>
        </p:blipFill>
        <p:spPr>
          <a:xfrm>
            <a:off x="502945" y="2290422"/>
            <a:ext cx="4780777" cy="3671000"/>
          </a:xfrm>
          <a:prstGeom prst="rect">
            <a:avLst/>
          </a:prstGeom>
        </p:spPr>
      </p:pic>
      <p:sp>
        <p:nvSpPr>
          <p:cNvPr id="4" name="TextBox 3">
            <a:extLst>
              <a:ext uri="{FF2B5EF4-FFF2-40B4-BE49-F238E27FC236}">
                <a16:creationId xmlns:a16="http://schemas.microsoft.com/office/drawing/2014/main" id="{7DA0877B-6BE7-0FDB-8C0F-AE3AC48F64BF}"/>
              </a:ext>
            </a:extLst>
          </p:cNvPr>
          <p:cNvSpPr txBox="1"/>
          <p:nvPr/>
        </p:nvSpPr>
        <p:spPr>
          <a:xfrm>
            <a:off x="5525871" y="2346302"/>
            <a:ext cx="49338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Address Name(Text) -&gt; (Longitude, Latitude)</a:t>
            </a:r>
            <a:endParaRPr lang="en-US"/>
          </a:p>
        </p:txBody>
      </p:sp>
      <p:sp>
        <p:nvSpPr>
          <p:cNvPr id="5" name="TextBox 4">
            <a:extLst>
              <a:ext uri="{FF2B5EF4-FFF2-40B4-BE49-F238E27FC236}">
                <a16:creationId xmlns:a16="http://schemas.microsoft.com/office/drawing/2014/main" id="{49AA9571-CA24-9EED-69F2-B204F0A0DB94}"/>
              </a:ext>
            </a:extLst>
          </p:cNvPr>
          <p:cNvSpPr txBox="1"/>
          <p:nvPr/>
        </p:nvSpPr>
        <p:spPr>
          <a:xfrm>
            <a:off x="5525871" y="2795827"/>
            <a:ext cx="63317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Departure (Longitude, Latitude), </a:t>
            </a:r>
            <a:r>
              <a:rPr lang="en-US">
                <a:ea typeface="+mn-lt"/>
                <a:cs typeface="+mn-lt"/>
              </a:rPr>
              <a:t>Destination(Longitude, Latitude) -&gt; distance, duration between Departure and Destination</a:t>
            </a:r>
            <a:endParaRPr lang="en-US"/>
          </a:p>
        </p:txBody>
      </p:sp>
      <p:sp>
        <p:nvSpPr>
          <p:cNvPr id="7" name="TextBox 6">
            <a:extLst>
              <a:ext uri="{FF2B5EF4-FFF2-40B4-BE49-F238E27FC236}">
                <a16:creationId xmlns:a16="http://schemas.microsoft.com/office/drawing/2014/main" id="{0866EE03-CED8-D957-6F49-77A28A540EB4}"/>
              </a:ext>
            </a:extLst>
          </p:cNvPr>
          <p:cNvSpPr txBox="1"/>
          <p:nvPr/>
        </p:nvSpPr>
        <p:spPr>
          <a:xfrm>
            <a:off x="5525871" y="3941567"/>
            <a:ext cx="6331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Apply the stop and resume function for collecting data in progress</a:t>
            </a:r>
            <a:endParaRPr lang="en-US"/>
          </a:p>
        </p:txBody>
      </p:sp>
      <p:sp>
        <p:nvSpPr>
          <p:cNvPr id="11" name="TextBox 10">
            <a:extLst>
              <a:ext uri="{FF2B5EF4-FFF2-40B4-BE49-F238E27FC236}">
                <a16:creationId xmlns:a16="http://schemas.microsoft.com/office/drawing/2014/main" id="{159E2933-7276-F0DE-0D41-932DCE651011}"/>
              </a:ext>
            </a:extLst>
          </p:cNvPr>
          <p:cNvSpPr txBox="1"/>
          <p:nvPr/>
        </p:nvSpPr>
        <p:spPr>
          <a:xfrm>
            <a:off x="5558763" y="4308862"/>
            <a:ext cx="63317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Set START_INDEX and END_INDEX, only acquire distance and duration data in these intervals </a:t>
            </a:r>
          </a:p>
        </p:txBody>
      </p:sp>
      <p:sp>
        <p:nvSpPr>
          <p:cNvPr id="13" name="TextBox 12">
            <a:extLst>
              <a:ext uri="{FF2B5EF4-FFF2-40B4-BE49-F238E27FC236}">
                <a16:creationId xmlns:a16="http://schemas.microsoft.com/office/drawing/2014/main" id="{3EE4EBA0-7450-8DB8-8A3F-C84FE2A6D182}"/>
              </a:ext>
            </a:extLst>
          </p:cNvPr>
          <p:cNvSpPr txBox="1"/>
          <p:nvPr/>
        </p:nvSpPr>
        <p:spPr>
          <a:xfrm>
            <a:off x="5558762" y="5383336"/>
            <a:ext cx="63317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Detect usage condition for </a:t>
            </a:r>
            <a:r>
              <a:rPr lang="en-US">
                <a:ea typeface="+mn-lt"/>
                <a:cs typeface="+mn-lt"/>
              </a:rPr>
              <a:t>each API key (warning message when use out)</a:t>
            </a:r>
            <a:endParaRPr lang="ja-JP" altLang="en-US">
              <a:ea typeface="+mn-lt"/>
              <a:cs typeface="+mn-lt"/>
            </a:endParaRPr>
          </a:p>
        </p:txBody>
      </p:sp>
      <p:sp>
        <p:nvSpPr>
          <p:cNvPr id="15" name="TextBox 14">
            <a:extLst>
              <a:ext uri="{FF2B5EF4-FFF2-40B4-BE49-F238E27FC236}">
                <a16:creationId xmlns:a16="http://schemas.microsoft.com/office/drawing/2014/main" id="{C94C4486-0307-E027-0541-B3A4803C21D8}"/>
              </a:ext>
            </a:extLst>
          </p:cNvPr>
          <p:cNvSpPr txBox="1"/>
          <p:nvPr/>
        </p:nvSpPr>
        <p:spPr>
          <a:xfrm>
            <a:off x="5558761" y="5016043"/>
            <a:ext cx="57451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cs typeface="Calibri"/>
              </a:rPr>
              <a:t>Limited API Keys</a:t>
            </a:r>
          </a:p>
        </p:txBody>
      </p:sp>
      <p:sp>
        <p:nvSpPr>
          <p:cNvPr id="17" name="TextBox 16">
            <a:extLst>
              <a:ext uri="{FF2B5EF4-FFF2-40B4-BE49-F238E27FC236}">
                <a16:creationId xmlns:a16="http://schemas.microsoft.com/office/drawing/2014/main" id="{B695AAA4-FDFF-C8DD-3349-E983E3B12E15}"/>
              </a:ext>
            </a:extLst>
          </p:cNvPr>
          <p:cNvSpPr txBox="1"/>
          <p:nvPr/>
        </p:nvSpPr>
        <p:spPr>
          <a:xfrm>
            <a:off x="5558762" y="3546863"/>
            <a:ext cx="57451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cs typeface="Calibri"/>
              </a:rPr>
              <a:t>Limited daily </a:t>
            </a:r>
            <a:r>
              <a:rPr lang="en-US">
                <a:solidFill>
                  <a:srgbClr val="FF0000"/>
                </a:solidFill>
                <a:ea typeface="+mn-lt"/>
                <a:cs typeface="+mn-lt"/>
              </a:rPr>
              <a:t>quota (times)</a:t>
            </a:r>
            <a:endParaRPr lang="en-US">
              <a:solidFill>
                <a:srgbClr val="FF0000"/>
              </a:solidFill>
              <a:cs typeface="Calibri"/>
            </a:endParaRPr>
          </a:p>
        </p:txBody>
      </p:sp>
    </p:spTree>
    <p:extLst>
      <p:ext uri="{BB962C8B-B14F-4D97-AF65-F5344CB8AC3E}">
        <p14:creationId xmlns:p14="http://schemas.microsoft.com/office/powerpoint/2010/main" val="3483734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8B709D-B4EA-5F3E-5B65-8250593948AF}"/>
              </a:ext>
            </a:extLst>
          </p:cNvPr>
          <p:cNvSpPr>
            <a:spLocks noGrp="1"/>
          </p:cNvSpPr>
          <p:nvPr>
            <p:ph type="title"/>
          </p:nvPr>
        </p:nvSpPr>
        <p:spPr>
          <a:xfrm>
            <a:off x="497548" y="226693"/>
            <a:ext cx="4368602" cy="2866855"/>
          </a:xfrm>
        </p:spPr>
        <p:txBody>
          <a:bodyPr vert="horz" lIns="91440" tIns="45720" rIns="91440" bIns="45720" rtlCol="0" anchor="b">
            <a:normAutofit/>
          </a:bodyPr>
          <a:lstStyle/>
          <a:p>
            <a:pPr marL="114300"/>
            <a:r>
              <a:rPr lang="en-US" sz="4800"/>
              <a:t>History vehicle driving record</a:t>
            </a:r>
          </a:p>
          <a:p>
            <a:endParaRPr lang="en-US" sz="4800"/>
          </a:p>
        </p:txBody>
      </p:sp>
      <p:sp>
        <p:nvSpPr>
          <p:cNvPr id="2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BB49EC8-BAAB-00E2-F1B7-01D10BB2AD4C}"/>
              </a:ext>
            </a:extLst>
          </p:cNvPr>
          <p:cNvSpPr txBox="1"/>
          <p:nvPr/>
        </p:nvSpPr>
        <p:spPr>
          <a:xfrm>
            <a:off x="497548" y="2971575"/>
            <a:ext cx="4243589" cy="332066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342900" indent="-228600">
              <a:lnSpc>
                <a:spcPct val="90000"/>
              </a:lnSpc>
              <a:spcAft>
                <a:spcPts val="600"/>
              </a:spcAft>
              <a:buFont typeface="Arial" panose="020B0604020202020204" pitchFamily="34" charset="0"/>
              <a:buChar char="•"/>
            </a:pPr>
            <a:r>
              <a:rPr lang="en-US" sz="2000"/>
              <a:t>'Driving_record.csv' files recorded each truck's location, mileage, and duration with 2 - 10 second interval time, real(accurate) data</a:t>
            </a:r>
          </a:p>
          <a:p>
            <a:pPr marL="342900" indent="-228600">
              <a:lnSpc>
                <a:spcPct val="90000"/>
              </a:lnSpc>
              <a:spcAft>
                <a:spcPts val="600"/>
              </a:spcAft>
              <a:buFont typeface="Arial" panose="020B0604020202020204" pitchFamily="34" charset="0"/>
              <a:buChar char="•"/>
            </a:pPr>
            <a:r>
              <a:rPr lang="en-US" sz="2000"/>
              <a:t>Plot every truck's driving record and delivery locations on 07/21/2023</a:t>
            </a:r>
            <a:endParaRPr lang="en-US" sz="2000">
              <a:cs typeface="Calibri"/>
            </a:endParaRPr>
          </a:p>
          <a:p>
            <a:pPr marL="342900" indent="-228600">
              <a:lnSpc>
                <a:spcPct val="90000"/>
              </a:lnSpc>
              <a:spcAft>
                <a:spcPts val="600"/>
              </a:spcAft>
              <a:buFont typeface="Arial" panose="020B0604020202020204" pitchFamily="34" charset="0"/>
              <a:buChar char="•"/>
            </a:pPr>
            <a:r>
              <a:rPr lang="en-US" sz="2000"/>
              <a:t>Prove the reliability of </a:t>
            </a:r>
            <a:r>
              <a:rPr lang="en-US" sz="2000" err="1"/>
              <a:t>gaode_API's</a:t>
            </a:r>
            <a:r>
              <a:rPr lang="en-US" sz="2000"/>
              <a:t> data</a:t>
            </a:r>
            <a:endParaRPr lang="en-US" sz="2000">
              <a:cs typeface="Calibri"/>
            </a:endParaRPr>
          </a:p>
          <a:p>
            <a:pPr indent="-228600">
              <a:lnSpc>
                <a:spcPct val="90000"/>
              </a:lnSpc>
              <a:spcAft>
                <a:spcPts val="600"/>
              </a:spcAft>
              <a:buFont typeface="Arial" panose="020B0604020202020204" pitchFamily="34" charset="0"/>
              <a:buChar char="•"/>
            </a:pPr>
            <a:endParaRPr lang="en-US" sz="2000"/>
          </a:p>
          <a:p>
            <a:pPr marL="342900" indent="-228600">
              <a:lnSpc>
                <a:spcPct val="90000"/>
              </a:lnSpc>
              <a:spcAft>
                <a:spcPts val="600"/>
              </a:spcAft>
              <a:buFont typeface="Arial" panose="020B0604020202020204" pitchFamily="34" charset="0"/>
              <a:buChar char="•"/>
            </a:pPr>
            <a:endParaRPr lang="en-US" sz="2000"/>
          </a:p>
          <a:p>
            <a:pPr marL="342900" indent="-228600">
              <a:lnSpc>
                <a:spcPct val="90000"/>
              </a:lnSpc>
              <a:spcAft>
                <a:spcPts val="600"/>
              </a:spcAft>
              <a:buFont typeface="Arial" panose="020B0604020202020204" pitchFamily="34" charset="0"/>
              <a:buChar char="•"/>
            </a:pPr>
            <a:endParaRPr lang="en-US" sz="2000"/>
          </a:p>
        </p:txBody>
      </p:sp>
      <p:pic>
        <p:nvPicPr>
          <p:cNvPr id="4" name="Picture 3" descr="A map with blue dots and red dots&#10;&#10;Description automatically generated">
            <a:extLst>
              <a:ext uri="{FF2B5EF4-FFF2-40B4-BE49-F238E27FC236}">
                <a16:creationId xmlns:a16="http://schemas.microsoft.com/office/drawing/2014/main" id="{A275C498-DEE3-E13A-836F-1E76DCB35F60}"/>
              </a:ext>
            </a:extLst>
          </p:cNvPr>
          <p:cNvPicPr>
            <a:picLocks noChangeAspect="1"/>
          </p:cNvPicPr>
          <p:nvPr/>
        </p:nvPicPr>
        <p:blipFill rotWithShape="1">
          <a:blip r:embed="rId2"/>
          <a:srcRect l="6073" r="766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827544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8B709D-B4EA-5F3E-5B65-8250593948AF}"/>
              </a:ext>
            </a:extLst>
          </p:cNvPr>
          <p:cNvSpPr>
            <a:spLocks noGrp="1"/>
          </p:cNvSpPr>
          <p:nvPr>
            <p:ph type="title"/>
          </p:nvPr>
        </p:nvSpPr>
        <p:spPr>
          <a:xfrm>
            <a:off x="1371599" y="515764"/>
            <a:ext cx="9895951" cy="1033669"/>
          </a:xfrm>
        </p:spPr>
        <p:txBody>
          <a:bodyPr>
            <a:normAutofit/>
          </a:bodyPr>
          <a:lstStyle/>
          <a:p>
            <a:pPr marL="114300">
              <a:spcBef>
                <a:spcPts val="1000"/>
              </a:spcBef>
            </a:pPr>
            <a:r>
              <a:rPr lang="en-US" sz="4000">
                <a:solidFill>
                  <a:schemeClr val="bg1"/>
                </a:solidFill>
                <a:cs typeface="Arial"/>
              </a:rPr>
              <a:t>Real Data vs </a:t>
            </a:r>
            <a:r>
              <a:rPr lang="en-US" sz="4000" err="1">
                <a:solidFill>
                  <a:schemeClr val="bg1"/>
                </a:solidFill>
                <a:cs typeface="Arial"/>
              </a:rPr>
              <a:t>Gaode</a:t>
            </a:r>
            <a:r>
              <a:rPr lang="en-US" sz="4000">
                <a:solidFill>
                  <a:schemeClr val="bg1"/>
                </a:solidFill>
                <a:cs typeface="Arial"/>
              </a:rPr>
              <a:t>-API Data</a:t>
            </a:r>
          </a:p>
          <a:p>
            <a:endParaRPr lang="en-US" sz="4000">
              <a:solidFill>
                <a:srgbClr val="FFFFFF"/>
              </a:solidFill>
              <a:cs typeface="Calibri Light"/>
            </a:endParaRPr>
          </a:p>
        </p:txBody>
      </p:sp>
      <p:sp>
        <p:nvSpPr>
          <p:cNvPr id="6" name="TextBox 5">
            <a:extLst>
              <a:ext uri="{FF2B5EF4-FFF2-40B4-BE49-F238E27FC236}">
                <a16:creationId xmlns:a16="http://schemas.microsoft.com/office/drawing/2014/main" id="{996E72BD-6AA2-9189-C88B-40AB961D8159}"/>
              </a:ext>
            </a:extLst>
          </p:cNvPr>
          <p:cNvSpPr txBox="1"/>
          <p:nvPr/>
        </p:nvSpPr>
        <p:spPr>
          <a:xfrm>
            <a:off x="866158" y="1830992"/>
            <a:ext cx="58767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cs typeface="Calibri"/>
              </a:rPr>
              <a:t>Extracting distance/duration from driving record</a:t>
            </a:r>
          </a:p>
        </p:txBody>
      </p:sp>
      <p:pic>
        <p:nvPicPr>
          <p:cNvPr id="7" name="Picture 6" descr="A table of numbers with numbers&#10;&#10;Description automatically generated">
            <a:extLst>
              <a:ext uri="{FF2B5EF4-FFF2-40B4-BE49-F238E27FC236}">
                <a16:creationId xmlns:a16="http://schemas.microsoft.com/office/drawing/2014/main" id="{D8308876-055F-D52A-6097-4EDBEE254B68}"/>
              </a:ext>
            </a:extLst>
          </p:cNvPr>
          <p:cNvPicPr>
            <a:picLocks noChangeAspect="1"/>
          </p:cNvPicPr>
          <p:nvPr/>
        </p:nvPicPr>
        <p:blipFill>
          <a:blip r:embed="rId2"/>
          <a:stretch>
            <a:fillRect/>
          </a:stretch>
        </p:blipFill>
        <p:spPr>
          <a:xfrm>
            <a:off x="1374299" y="2407764"/>
            <a:ext cx="2847875" cy="4114800"/>
          </a:xfrm>
          <a:prstGeom prst="rect">
            <a:avLst/>
          </a:prstGeom>
        </p:spPr>
      </p:pic>
      <p:sp>
        <p:nvSpPr>
          <p:cNvPr id="11" name="TextBox 10">
            <a:extLst>
              <a:ext uri="{FF2B5EF4-FFF2-40B4-BE49-F238E27FC236}">
                <a16:creationId xmlns:a16="http://schemas.microsoft.com/office/drawing/2014/main" id="{67C65E7D-84C4-A6E0-0CCB-CED6E66D7185}"/>
              </a:ext>
            </a:extLst>
          </p:cNvPr>
          <p:cNvSpPr txBox="1"/>
          <p:nvPr/>
        </p:nvSpPr>
        <p:spPr>
          <a:xfrm>
            <a:off x="4928941" y="2354321"/>
            <a:ext cx="683678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400" b="1">
                <a:ea typeface="+mn-lt"/>
                <a:cs typeface="+mn-lt"/>
              </a:rPr>
              <a:t>Real data</a:t>
            </a:r>
            <a:r>
              <a:rPr lang="en-US" sz="1400" b="1">
                <a:ea typeface="+mn-lt"/>
                <a:cs typeface="+mn-lt"/>
              </a:rPr>
              <a:t>: </a:t>
            </a:r>
            <a:r>
              <a:rPr lang="en-US" sz="1400" b="1" err="1">
                <a:ea typeface="+mn-lt"/>
                <a:cs typeface="+mn-lt"/>
              </a:rPr>
              <a:t>distance_r</a:t>
            </a:r>
            <a:r>
              <a:rPr lang="en-US" sz="1400" b="1">
                <a:ea typeface="+mn-lt"/>
                <a:cs typeface="+mn-lt"/>
              </a:rPr>
              <a:t>/</a:t>
            </a:r>
            <a:r>
              <a:rPr lang="en-US" sz="1400" b="1" err="1">
                <a:ea typeface="+mn-lt"/>
                <a:cs typeface="+mn-lt"/>
              </a:rPr>
              <a:t>duration_r</a:t>
            </a:r>
            <a:r>
              <a:rPr lang="en-US" sz="1400" b="1">
                <a:ea typeface="+mn-lt"/>
                <a:cs typeface="+mn-lt"/>
              </a:rPr>
              <a:t>  VS  </a:t>
            </a:r>
            <a:r>
              <a:rPr lang="en-US" sz="1400" b="1" err="1">
                <a:ea typeface="+mn-lt"/>
                <a:cs typeface="+mn-lt"/>
              </a:rPr>
              <a:t>Gaode</a:t>
            </a:r>
            <a:r>
              <a:rPr lang="en-US" sz="1400" b="1">
                <a:ea typeface="+mn-lt"/>
                <a:cs typeface="+mn-lt"/>
              </a:rPr>
              <a:t>-API </a:t>
            </a:r>
            <a:r>
              <a:rPr lang="en-US" sz="1400" b="1" err="1">
                <a:ea typeface="+mn-lt"/>
                <a:cs typeface="+mn-lt"/>
              </a:rPr>
              <a:t>Data：distance</a:t>
            </a:r>
            <a:r>
              <a:rPr lang="en-US" sz="1400" b="1">
                <a:ea typeface="+mn-lt"/>
                <a:cs typeface="+mn-lt"/>
              </a:rPr>
              <a:t>/duration</a:t>
            </a:r>
            <a:endParaRPr lang="en-US" sz="1400" b="1">
              <a:cs typeface="Calibri" panose="020F0502020204030204"/>
            </a:endParaRPr>
          </a:p>
          <a:p>
            <a:r>
              <a:rPr lang="en-US" sz="1400" b="1" err="1">
                <a:ea typeface="+mn-lt"/>
                <a:cs typeface="+mn-lt"/>
              </a:rPr>
              <a:t>distance_ratio</a:t>
            </a:r>
            <a:r>
              <a:rPr lang="en-US" sz="1400" b="1">
                <a:ea typeface="+mn-lt"/>
                <a:cs typeface="+mn-lt"/>
              </a:rPr>
              <a:t>: </a:t>
            </a:r>
            <a:r>
              <a:rPr lang="en-US" sz="1400" b="1" err="1">
                <a:ea typeface="+mn-lt"/>
                <a:cs typeface="+mn-lt"/>
              </a:rPr>
              <a:t>distance_r</a:t>
            </a:r>
            <a:r>
              <a:rPr lang="en-US" sz="1400" b="1">
                <a:ea typeface="+mn-lt"/>
                <a:cs typeface="+mn-lt"/>
              </a:rPr>
              <a:t> / distance ; </a:t>
            </a:r>
            <a:r>
              <a:rPr lang="en-US" sz="1400" b="1" err="1">
                <a:ea typeface="+mn-lt"/>
                <a:cs typeface="+mn-lt"/>
              </a:rPr>
              <a:t>duration_ratio</a:t>
            </a:r>
            <a:r>
              <a:rPr lang="en-US" sz="1400" b="1">
                <a:ea typeface="+mn-lt"/>
                <a:cs typeface="+mn-lt"/>
              </a:rPr>
              <a:t>: </a:t>
            </a:r>
            <a:r>
              <a:rPr lang="en-US" sz="1400" b="1" err="1">
                <a:ea typeface="+mn-lt"/>
                <a:cs typeface="+mn-lt"/>
              </a:rPr>
              <a:t>duration_r</a:t>
            </a:r>
            <a:r>
              <a:rPr lang="en-US" sz="1400" b="1">
                <a:ea typeface="+mn-lt"/>
                <a:cs typeface="+mn-lt"/>
              </a:rPr>
              <a:t> / duration</a:t>
            </a:r>
            <a:endParaRPr lang="en-US" sz="1400" b="1">
              <a:cs typeface="Calibri" panose="020F0502020204030204"/>
            </a:endParaRPr>
          </a:p>
          <a:p>
            <a:endParaRPr lang="en-US" sz="1400"/>
          </a:p>
          <a:p>
            <a:pPr algn="l"/>
            <a:endParaRPr lang="en-US" sz="1400">
              <a:cs typeface="Calibri"/>
            </a:endParaRPr>
          </a:p>
        </p:txBody>
      </p:sp>
      <p:pic>
        <p:nvPicPr>
          <p:cNvPr id="13" name="Picture 12" descr="A screenshot of a graph&#10;&#10;Description automatically generated">
            <a:extLst>
              <a:ext uri="{FF2B5EF4-FFF2-40B4-BE49-F238E27FC236}">
                <a16:creationId xmlns:a16="http://schemas.microsoft.com/office/drawing/2014/main" id="{A1F26F1E-F161-1212-AA0D-321A1AEB73B6}"/>
              </a:ext>
            </a:extLst>
          </p:cNvPr>
          <p:cNvPicPr>
            <a:picLocks noChangeAspect="1"/>
          </p:cNvPicPr>
          <p:nvPr/>
        </p:nvPicPr>
        <p:blipFill>
          <a:blip r:embed="rId3"/>
          <a:stretch>
            <a:fillRect/>
          </a:stretch>
        </p:blipFill>
        <p:spPr>
          <a:xfrm>
            <a:off x="4985079" y="2909597"/>
            <a:ext cx="5832864" cy="3453123"/>
          </a:xfrm>
          <a:prstGeom prst="rect">
            <a:avLst/>
          </a:prstGeom>
        </p:spPr>
      </p:pic>
      <p:sp>
        <p:nvSpPr>
          <p:cNvPr id="15" name="TextBox 14">
            <a:extLst>
              <a:ext uri="{FF2B5EF4-FFF2-40B4-BE49-F238E27FC236}">
                <a16:creationId xmlns:a16="http://schemas.microsoft.com/office/drawing/2014/main" id="{E90790EA-568D-53E0-93CA-3323075DE05F}"/>
              </a:ext>
            </a:extLst>
          </p:cNvPr>
          <p:cNvSpPr txBox="1"/>
          <p:nvPr/>
        </p:nvSpPr>
        <p:spPr>
          <a:xfrm>
            <a:off x="5175021" y="6342691"/>
            <a:ext cx="31357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solidFill>
                  <a:srgbClr val="FF0000"/>
                </a:solidFill>
                <a:cs typeface="Calibri"/>
              </a:rPr>
              <a:t>Gaode</a:t>
            </a:r>
            <a:r>
              <a:rPr lang="en-US">
                <a:solidFill>
                  <a:srgbClr val="FF0000"/>
                </a:solidFill>
                <a:cs typeface="Calibri"/>
              </a:rPr>
              <a:t>-API Data is reliable!</a:t>
            </a:r>
            <a:endParaRPr lang="en-US" err="1">
              <a:solidFill>
                <a:srgbClr val="FF0000"/>
              </a:solidFill>
            </a:endParaRPr>
          </a:p>
        </p:txBody>
      </p:sp>
    </p:spTree>
    <p:extLst>
      <p:ext uri="{BB962C8B-B14F-4D97-AF65-F5344CB8AC3E}">
        <p14:creationId xmlns:p14="http://schemas.microsoft.com/office/powerpoint/2010/main" val="4191128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8B709D-B4EA-5F3E-5B65-8250593948AF}"/>
              </a:ext>
            </a:extLst>
          </p:cNvPr>
          <p:cNvSpPr>
            <a:spLocks noGrp="1"/>
          </p:cNvSpPr>
          <p:nvPr>
            <p:ph type="title"/>
          </p:nvPr>
        </p:nvSpPr>
        <p:spPr>
          <a:xfrm>
            <a:off x="1371599" y="515764"/>
            <a:ext cx="9895951" cy="956921"/>
          </a:xfrm>
        </p:spPr>
        <p:txBody>
          <a:bodyPr>
            <a:normAutofit/>
          </a:bodyPr>
          <a:lstStyle/>
          <a:p>
            <a:r>
              <a:rPr lang="en-US" sz="4000">
                <a:solidFill>
                  <a:srgbClr val="FFFFFF"/>
                </a:solidFill>
                <a:latin typeface="Calibri Light"/>
                <a:cs typeface="Calibri Light"/>
              </a:rPr>
              <a:t>Standing Time</a:t>
            </a:r>
          </a:p>
        </p:txBody>
      </p:sp>
      <p:pic>
        <p:nvPicPr>
          <p:cNvPr id="6" name="Picture 5" descr="A screenshot of a graph&#10;&#10;Description automatically generated">
            <a:extLst>
              <a:ext uri="{FF2B5EF4-FFF2-40B4-BE49-F238E27FC236}">
                <a16:creationId xmlns:a16="http://schemas.microsoft.com/office/drawing/2014/main" id="{39B72ABB-FFA4-3942-BFBE-C673E97BEFFF}"/>
              </a:ext>
            </a:extLst>
          </p:cNvPr>
          <p:cNvPicPr>
            <a:picLocks noChangeAspect="1"/>
          </p:cNvPicPr>
          <p:nvPr/>
        </p:nvPicPr>
        <p:blipFill>
          <a:blip r:embed="rId2"/>
          <a:stretch>
            <a:fillRect/>
          </a:stretch>
        </p:blipFill>
        <p:spPr>
          <a:xfrm>
            <a:off x="923107" y="2095784"/>
            <a:ext cx="5945149" cy="4114800"/>
          </a:xfrm>
          <a:prstGeom prst="rect">
            <a:avLst/>
          </a:prstGeom>
        </p:spPr>
      </p:pic>
      <p:sp>
        <p:nvSpPr>
          <p:cNvPr id="9" name="TextBox 8">
            <a:extLst>
              <a:ext uri="{FF2B5EF4-FFF2-40B4-BE49-F238E27FC236}">
                <a16:creationId xmlns:a16="http://schemas.microsoft.com/office/drawing/2014/main" id="{6B0C92B2-FE73-89F3-0822-6E16E7727D68}"/>
              </a:ext>
            </a:extLst>
          </p:cNvPr>
          <p:cNvSpPr txBox="1"/>
          <p:nvPr/>
        </p:nvSpPr>
        <p:spPr>
          <a:xfrm>
            <a:off x="6276907" y="2894502"/>
            <a:ext cx="4988632" cy="252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ea typeface="+mn-lt"/>
                <a:cs typeface="+mn-lt"/>
              </a:rPr>
              <a:t>'Driving_record.csv' has column "Driving status" with value driving/stop, long time interval stop can be seen as standing time</a:t>
            </a:r>
            <a:endParaRPr lang="en-US" sz="2000">
              <a:cs typeface="Calibri"/>
            </a:endParaRPr>
          </a:p>
          <a:p>
            <a:pPr marL="342900" indent="-342900">
              <a:buFont typeface="Arial"/>
              <a:buChar char="•"/>
            </a:pPr>
            <a:r>
              <a:rPr lang="en-US" sz="2000">
                <a:cs typeface="Calibri"/>
              </a:rPr>
              <a:t>Simulate the average standing time for each truck, with round 350 seconds</a:t>
            </a:r>
          </a:p>
          <a:p>
            <a:pPr marL="342900" indent="-342900">
              <a:buFont typeface="Arial"/>
              <a:buChar char="•"/>
            </a:pPr>
            <a:r>
              <a:rPr lang="en-US" sz="2000">
                <a:cs typeface="Calibri"/>
              </a:rPr>
              <a:t>Estimate real standing time to 10 minutes, which will be used in optimization models</a:t>
            </a:r>
          </a:p>
          <a:p>
            <a:endParaRPr lang="en-US">
              <a:cs typeface="Calibri" panose="020F0502020204030204"/>
            </a:endParaRPr>
          </a:p>
        </p:txBody>
      </p:sp>
    </p:spTree>
    <p:extLst>
      <p:ext uri="{BB962C8B-B14F-4D97-AF65-F5344CB8AC3E}">
        <p14:creationId xmlns:p14="http://schemas.microsoft.com/office/powerpoint/2010/main" val="406591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101010 data lines to infinity">
            <a:extLst>
              <a:ext uri="{FF2B5EF4-FFF2-40B4-BE49-F238E27FC236}">
                <a16:creationId xmlns:a16="http://schemas.microsoft.com/office/drawing/2014/main" id="{299EA8CB-ACDD-AE5B-46DE-DF8A5413423C}"/>
              </a:ext>
            </a:extLst>
          </p:cNvPr>
          <p:cNvPicPr>
            <a:picLocks noChangeAspect="1"/>
          </p:cNvPicPr>
          <p:nvPr/>
        </p:nvPicPr>
        <p:blipFill rotWithShape="1">
          <a:blip r:embed="rId2"/>
          <a:srcRect l="28830" r="25326"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D89BDF7-4F88-22A4-B907-1CD2AC3DE800}"/>
              </a:ext>
            </a:extLst>
          </p:cNvPr>
          <p:cNvSpPr>
            <a:spLocks noGrp="1"/>
          </p:cNvSpPr>
          <p:nvPr>
            <p:ph type="ctrTitle"/>
          </p:nvPr>
        </p:nvSpPr>
        <p:spPr>
          <a:xfrm>
            <a:off x="5297756" y="414322"/>
            <a:ext cx="6444713" cy="1694278"/>
          </a:xfrm>
        </p:spPr>
        <p:txBody>
          <a:bodyPr vert="horz" lIns="91440" tIns="45720" rIns="91440" bIns="45720" rtlCol="0" anchor="ctr">
            <a:normAutofit/>
          </a:bodyPr>
          <a:lstStyle/>
          <a:p>
            <a:pPr algn="l"/>
            <a:r>
              <a:rPr lang="en-US" sz="4400"/>
              <a:t>Delivery Routing Algorithm</a:t>
            </a:r>
          </a:p>
        </p:txBody>
      </p:sp>
      <p:sp>
        <p:nvSpPr>
          <p:cNvPr id="3" name="Subtitle 2">
            <a:extLst>
              <a:ext uri="{FF2B5EF4-FFF2-40B4-BE49-F238E27FC236}">
                <a16:creationId xmlns:a16="http://schemas.microsoft.com/office/drawing/2014/main" id="{C8E3DE24-0BE8-5408-5E8A-A8B07E3453D0}"/>
              </a:ext>
            </a:extLst>
          </p:cNvPr>
          <p:cNvSpPr>
            <a:spLocks noGrp="1"/>
          </p:cNvSpPr>
          <p:nvPr>
            <p:ph type="subTitle" idx="1"/>
          </p:nvPr>
        </p:nvSpPr>
        <p:spPr>
          <a:xfrm>
            <a:off x="5827048" y="1868487"/>
            <a:ext cx="5721484" cy="4351338"/>
          </a:xfrm>
        </p:spPr>
        <p:txBody>
          <a:bodyPr vert="horz" lIns="91440" tIns="45720" rIns="91440" bIns="45720" rtlCol="0">
            <a:normAutofit/>
          </a:bodyPr>
          <a:lstStyle/>
          <a:p>
            <a:pPr marL="342900" indent="-228600" algn="l">
              <a:buFont typeface="Arial" panose="020B0604020202020204" pitchFamily="34" charset="0"/>
              <a:buChar char="•"/>
            </a:pPr>
            <a:r>
              <a:rPr lang="en-US"/>
              <a:t>Travelling Salesman Problem (TSP)</a:t>
            </a:r>
          </a:p>
          <a:p>
            <a:pPr marL="342900" indent="-228600" algn="l">
              <a:buFont typeface="Arial" panose="020B0604020202020204" pitchFamily="34" charset="0"/>
              <a:buChar char="•"/>
            </a:pPr>
            <a:r>
              <a:rPr lang="en-US"/>
              <a:t>Vehicle Routing Problem (VRP)</a:t>
            </a:r>
          </a:p>
          <a:p>
            <a:pPr marL="800100" lvl="1" indent="-228600" algn="l">
              <a:buFont typeface="Arial" panose="020B0604020202020204" pitchFamily="34" charset="0"/>
              <a:buChar char="•"/>
            </a:pPr>
            <a:r>
              <a:rPr lang="en-US"/>
              <a:t>Capacitated Vehicle Routing (CVRP)</a:t>
            </a:r>
          </a:p>
          <a:p>
            <a:pPr marL="800100" lvl="1" indent="-228600" algn="l">
              <a:buFont typeface="Arial" panose="020B0604020202020204" pitchFamily="34" charset="0"/>
              <a:buChar char="•"/>
            </a:pPr>
            <a:r>
              <a:rPr lang="en-US" b="0" i="0" u="none" strike="noStrike">
                <a:effectLst/>
              </a:rPr>
              <a:t>Vehicle Routing with Time Windows (CVRPTW)</a:t>
            </a:r>
            <a:endParaRPr lang="en-US"/>
          </a:p>
          <a:p>
            <a:pPr marL="800100" lvl="1" indent="-228600" algn="l">
              <a:buFont typeface="Arial" panose="020B0604020202020204" pitchFamily="34" charset="0"/>
              <a:buChar char="•"/>
            </a:pPr>
            <a:r>
              <a:rPr lang="en-US"/>
              <a:t>Prize-Collecting Vehicle Routing (PCVRP)</a:t>
            </a:r>
          </a:p>
          <a:p>
            <a:pPr marL="342900" indent="-228600" algn="l">
              <a:buFont typeface="Arial" panose="020B0604020202020204" pitchFamily="34" charset="0"/>
              <a:buChar char="•"/>
            </a:pPr>
            <a:endParaRPr lang="en-US"/>
          </a:p>
          <a:p>
            <a:pPr marL="342900" indent="-228600" algn="l">
              <a:buFont typeface="Arial" panose="020B0604020202020204" pitchFamily="34" charset="0"/>
              <a:buChar char="•"/>
            </a:pPr>
            <a:endParaRPr lang="en-US"/>
          </a:p>
        </p:txBody>
      </p:sp>
    </p:spTree>
    <p:extLst>
      <p:ext uri="{BB962C8B-B14F-4D97-AF65-F5344CB8AC3E}">
        <p14:creationId xmlns:p14="http://schemas.microsoft.com/office/powerpoint/2010/main" val="1733093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8B709D-B4EA-5F3E-5B65-8250593948AF}"/>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Travelling Salesman Problem</a:t>
            </a:r>
          </a:p>
        </p:txBody>
      </p:sp>
      <p:sp>
        <p:nvSpPr>
          <p:cNvPr id="4" name="TextBox 3">
            <a:extLst>
              <a:ext uri="{FF2B5EF4-FFF2-40B4-BE49-F238E27FC236}">
                <a16:creationId xmlns:a16="http://schemas.microsoft.com/office/drawing/2014/main" id="{B2FB0C85-EC11-3D98-355C-57912588E7C2}"/>
              </a:ext>
            </a:extLst>
          </p:cNvPr>
          <p:cNvSpPr txBox="1"/>
          <p:nvPr/>
        </p:nvSpPr>
        <p:spPr>
          <a:xfrm>
            <a:off x="726393" y="1885279"/>
            <a:ext cx="9383282" cy="646331"/>
          </a:xfrm>
          <a:prstGeom prst="rect">
            <a:avLst/>
          </a:prstGeom>
          <a:noFill/>
        </p:spPr>
        <p:txBody>
          <a:bodyPr wrap="square" rtlCol="0">
            <a:spAutoFit/>
          </a:bodyPr>
          <a:lstStyle/>
          <a:p>
            <a:r>
              <a:rPr lang="en-US" b="0" i="0" u="none" strike="noStrike">
                <a:solidFill>
                  <a:srgbClr val="202122"/>
                </a:solidFill>
                <a:effectLst/>
                <a:latin typeface="Arial" panose="020B0604020202020204" pitchFamily="34" charset="0"/>
              </a:rPr>
              <a:t>Given a list of cities and the distances between each pair of cities, what is the shortest possible route that visits each city exactly once and returns to the origin city?</a:t>
            </a:r>
            <a:endParaRPr lang="en-US"/>
          </a:p>
        </p:txBody>
      </p:sp>
      <p:pic>
        <p:nvPicPr>
          <p:cNvPr id="1026" name="Picture 2" descr="undefined">
            <a:extLst>
              <a:ext uri="{FF2B5EF4-FFF2-40B4-BE49-F238E27FC236}">
                <a16:creationId xmlns:a16="http://schemas.microsoft.com/office/drawing/2014/main" id="{6E6A6997-14A7-4044-76AF-EE5D6BB08F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046036" y="2531571"/>
            <a:ext cx="4389310" cy="4085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598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DCD674-4A2A-EBD8-E480-0E15C7889309}"/>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Travelling Salesman Problem</a:t>
            </a:r>
          </a:p>
        </p:txBody>
      </p:sp>
      <p:pic>
        <p:nvPicPr>
          <p:cNvPr id="4" name="Content Placeholder 3">
            <a:extLst>
              <a:ext uri="{FF2B5EF4-FFF2-40B4-BE49-F238E27FC236}">
                <a16:creationId xmlns:a16="http://schemas.microsoft.com/office/drawing/2014/main" id="{030808E5-8B7F-C93C-EACA-1EA7E6D64582}"/>
              </a:ext>
            </a:extLst>
          </p:cNvPr>
          <p:cNvPicPr>
            <a:picLocks noGrp="1" noChangeAspect="1"/>
          </p:cNvPicPr>
          <p:nvPr>
            <p:ph idx="1"/>
          </p:nvPr>
        </p:nvPicPr>
        <p:blipFill>
          <a:blip r:embed="rId3"/>
          <a:stretch>
            <a:fillRect/>
          </a:stretch>
        </p:blipFill>
        <p:spPr>
          <a:xfrm>
            <a:off x="3285629" y="1825625"/>
            <a:ext cx="5620741" cy="4351338"/>
          </a:xfrm>
          <a:prstGeom prst="rect">
            <a:avLst/>
          </a:prstGeom>
        </p:spPr>
      </p:pic>
      <p:sp>
        <p:nvSpPr>
          <p:cNvPr id="3" name="TextBox 2">
            <a:extLst>
              <a:ext uri="{FF2B5EF4-FFF2-40B4-BE49-F238E27FC236}">
                <a16:creationId xmlns:a16="http://schemas.microsoft.com/office/drawing/2014/main" id="{582446B3-C5AE-BF34-6290-E5F53AF09DDB}"/>
              </a:ext>
            </a:extLst>
          </p:cNvPr>
          <p:cNvSpPr txBox="1"/>
          <p:nvPr/>
        </p:nvSpPr>
        <p:spPr>
          <a:xfrm>
            <a:off x="9069634" y="5807631"/>
            <a:ext cx="2197916" cy="369332"/>
          </a:xfrm>
          <a:prstGeom prst="rect">
            <a:avLst/>
          </a:prstGeom>
          <a:noFill/>
        </p:spPr>
        <p:txBody>
          <a:bodyPr wrap="square" rtlCol="0">
            <a:spAutoFit/>
          </a:bodyPr>
          <a:lstStyle/>
          <a:p>
            <a:r>
              <a:rPr lang="en-US"/>
              <a:t>Solved by Or-Tools</a:t>
            </a:r>
          </a:p>
        </p:txBody>
      </p:sp>
    </p:spTree>
    <p:extLst>
      <p:ext uri="{BB962C8B-B14F-4D97-AF65-F5344CB8AC3E}">
        <p14:creationId xmlns:p14="http://schemas.microsoft.com/office/powerpoint/2010/main" val="3278818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D1B4CB-3744-7D73-3EBE-26334F3DED9C}"/>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Travelling Salesman Problem</a:t>
            </a:r>
          </a:p>
        </p:txBody>
      </p:sp>
      <p:sp>
        <p:nvSpPr>
          <p:cNvPr id="4" name="TextBox 3">
            <a:extLst>
              <a:ext uri="{FF2B5EF4-FFF2-40B4-BE49-F238E27FC236}">
                <a16:creationId xmlns:a16="http://schemas.microsoft.com/office/drawing/2014/main" id="{C23F37FA-F84B-6B85-ED85-67F1FFE78B91}"/>
              </a:ext>
            </a:extLst>
          </p:cNvPr>
          <p:cNvSpPr txBox="1"/>
          <p:nvPr/>
        </p:nvSpPr>
        <p:spPr>
          <a:xfrm>
            <a:off x="1212587" y="1725806"/>
            <a:ext cx="7840767" cy="646331"/>
          </a:xfrm>
          <a:prstGeom prst="rect">
            <a:avLst/>
          </a:prstGeom>
          <a:noFill/>
        </p:spPr>
        <p:txBody>
          <a:bodyPr wrap="square" rtlCol="0">
            <a:spAutoFit/>
          </a:bodyPr>
          <a:lstStyle/>
          <a:p>
            <a:r>
              <a:rPr lang="en-US" b="0" i="0" u="none" strike="noStrike">
                <a:solidFill>
                  <a:srgbClr val="232F3E"/>
                </a:solidFill>
                <a:effectLst/>
                <a:latin typeface="Amazon Ember"/>
              </a:rPr>
              <a:t>In the TSP, you just want to find the optimal way — or the shortest possible route — to traverse a certain number of locations</a:t>
            </a:r>
            <a:endParaRPr lang="en-US"/>
          </a:p>
        </p:txBody>
      </p:sp>
      <p:sp>
        <p:nvSpPr>
          <p:cNvPr id="5" name="TextBox 4">
            <a:extLst>
              <a:ext uri="{FF2B5EF4-FFF2-40B4-BE49-F238E27FC236}">
                <a16:creationId xmlns:a16="http://schemas.microsoft.com/office/drawing/2014/main" id="{D23FC79B-8529-DF64-B433-0222386C979F}"/>
              </a:ext>
            </a:extLst>
          </p:cNvPr>
          <p:cNvSpPr txBox="1"/>
          <p:nvPr/>
        </p:nvSpPr>
        <p:spPr>
          <a:xfrm>
            <a:off x="1212587" y="2500511"/>
            <a:ext cx="7840767" cy="3447098"/>
          </a:xfrm>
          <a:prstGeom prst="rect">
            <a:avLst/>
          </a:prstGeom>
          <a:noFill/>
        </p:spPr>
        <p:txBody>
          <a:bodyPr wrap="square" rtlCol="0">
            <a:spAutoFit/>
          </a:bodyPr>
          <a:lstStyle/>
          <a:p>
            <a:r>
              <a:rPr lang="en-US" sz="2400" b="1"/>
              <a:t>Limits:</a:t>
            </a:r>
          </a:p>
          <a:p>
            <a:pPr marL="342900" indent="-342900">
              <a:buFont typeface="Arial" panose="020B0604020202020204" pitchFamily="34" charset="0"/>
              <a:buChar char="•"/>
            </a:pPr>
            <a:r>
              <a:rPr lang="en-US" sz="1600"/>
              <a:t>Assuming only one vehicle </a:t>
            </a:r>
          </a:p>
          <a:p>
            <a:pPr marL="342900" indent="-342900">
              <a:buFont typeface="Arial" panose="020B0604020202020204" pitchFamily="34" charset="0"/>
              <a:buChar char="•"/>
            </a:pPr>
            <a:r>
              <a:rPr lang="en-US" sz="1600"/>
              <a:t>Aims to find the shortest route, not considering other parameters such as cost, capacity, time interval.</a:t>
            </a:r>
          </a:p>
          <a:p>
            <a:pPr marL="342900" indent="-342900">
              <a:buFont typeface="Arial" panose="020B0604020202020204" pitchFamily="34" charset="0"/>
              <a:buChar char="•"/>
            </a:pPr>
            <a:r>
              <a:rPr lang="en-US" sz="1600"/>
              <a:t>Exponential possible routes generated</a:t>
            </a:r>
          </a:p>
          <a:p>
            <a:pPr marL="800100" lvl="1" indent="-342900">
              <a:buFont typeface="Wingdings" pitchFamily="2" charset="2"/>
              <a:buChar char="§"/>
            </a:pPr>
            <a:r>
              <a:rPr lang="en-US" sz="1600">
                <a:solidFill>
                  <a:srgbClr val="232F3E"/>
                </a:solidFill>
                <a:latin typeface="Amazon Ember"/>
              </a:rPr>
              <a:t>A</a:t>
            </a:r>
            <a:r>
              <a:rPr lang="en-US" sz="1600" b="0" i="0" u="none" strike="noStrike">
                <a:solidFill>
                  <a:srgbClr val="232F3E"/>
                </a:solidFill>
                <a:effectLst/>
                <a:latin typeface="Amazon Ember"/>
              </a:rPr>
              <a:t>s the number of destinations rises, the number of possible routes surpasses the capabilities of even the fastest computers</a:t>
            </a:r>
            <a:r>
              <a:rPr lang="en-US" sz="1600"/>
              <a:t>  </a:t>
            </a:r>
          </a:p>
          <a:p>
            <a:pPr marL="800100" lvl="1" indent="-342900">
              <a:buFont typeface="Wingdings" pitchFamily="2" charset="2"/>
              <a:buChar char="§"/>
            </a:pPr>
            <a:r>
              <a:rPr lang="en-US" sz="1600" b="0" i="0" u="none" strike="noStrike">
                <a:solidFill>
                  <a:srgbClr val="232F3E"/>
                </a:solidFill>
                <a:effectLst/>
                <a:latin typeface="Amazon Ember"/>
              </a:rPr>
              <a:t>For example, in a scenario with 10 destinations, there can be more than 300,000 possible routes. If the number of destinations increases to 15, the number of possible routes expands to more than 87 billion</a:t>
            </a:r>
            <a:endParaRPr lang="en-US" sz="1600"/>
          </a:p>
          <a:p>
            <a:pPr marL="342900" indent="-342900">
              <a:buFont typeface="Arial" panose="020B0604020202020204" pitchFamily="34" charset="0"/>
              <a:buChar char="•"/>
            </a:pPr>
            <a:endParaRPr lang="en-US" sz="1600"/>
          </a:p>
          <a:p>
            <a:pPr marL="457200" indent="-457200">
              <a:buFont typeface="Arial" panose="020B0604020202020204" pitchFamily="34" charset="0"/>
              <a:buChar char="•"/>
            </a:pPr>
            <a:endParaRPr lang="en-US" sz="1600"/>
          </a:p>
          <a:p>
            <a:endParaRPr lang="en-US"/>
          </a:p>
        </p:txBody>
      </p:sp>
    </p:spTree>
    <p:extLst>
      <p:ext uri="{BB962C8B-B14F-4D97-AF65-F5344CB8AC3E}">
        <p14:creationId xmlns:p14="http://schemas.microsoft.com/office/powerpoint/2010/main" val="1134842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E03178-0105-5C63-BB70-FE33BEA3F4EF}"/>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Travelling Salesman Problem</a:t>
            </a:r>
          </a:p>
        </p:txBody>
      </p:sp>
      <p:sp>
        <p:nvSpPr>
          <p:cNvPr id="6" name="TextBox 5">
            <a:extLst>
              <a:ext uri="{FF2B5EF4-FFF2-40B4-BE49-F238E27FC236}">
                <a16:creationId xmlns:a16="http://schemas.microsoft.com/office/drawing/2014/main" id="{57252083-E8AE-8DE4-FFCB-1F86AFA3BECE}"/>
              </a:ext>
            </a:extLst>
          </p:cNvPr>
          <p:cNvSpPr txBox="1"/>
          <p:nvPr/>
        </p:nvSpPr>
        <p:spPr>
          <a:xfrm>
            <a:off x="1371599" y="1958332"/>
            <a:ext cx="5065874" cy="523220"/>
          </a:xfrm>
          <a:prstGeom prst="rect">
            <a:avLst/>
          </a:prstGeom>
          <a:noFill/>
        </p:spPr>
        <p:txBody>
          <a:bodyPr wrap="none" rtlCol="0">
            <a:spAutoFit/>
          </a:bodyPr>
          <a:lstStyle/>
          <a:p>
            <a:r>
              <a:rPr lang="en-US" sz="2800"/>
              <a:t>Hence, we need more constraints</a:t>
            </a:r>
          </a:p>
        </p:txBody>
      </p:sp>
      <p:sp>
        <p:nvSpPr>
          <p:cNvPr id="7" name="TextBox 6">
            <a:extLst>
              <a:ext uri="{FF2B5EF4-FFF2-40B4-BE49-F238E27FC236}">
                <a16:creationId xmlns:a16="http://schemas.microsoft.com/office/drawing/2014/main" id="{E40402F5-4AED-3153-ECE3-9BE014C9B150}"/>
              </a:ext>
            </a:extLst>
          </p:cNvPr>
          <p:cNvSpPr txBox="1"/>
          <p:nvPr/>
        </p:nvSpPr>
        <p:spPr>
          <a:xfrm>
            <a:off x="1371600" y="3169527"/>
            <a:ext cx="8054412" cy="1477328"/>
          </a:xfrm>
          <a:prstGeom prst="rect">
            <a:avLst/>
          </a:prstGeom>
          <a:noFill/>
        </p:spPr>
        <p:txBody>
          <a:bodyPr wrap="square" rtlCol="0">
            <a:spAutoFit/>
          </a:bodyPr>
          <a:lstStyle/>
          <a:p>
            <a:r>
              <a:rPr lang="en-US" sz="2400" b="0" i="0" u="none" strike="noStrike">
                <a:solidFill>
                  <a:srgbClr val="232F3E"/>
                </a:solidFill>
                <a:effectLst/>
                <a:latin typeface="Amazon Ember"/>
              </a:rPr>
              <a:t>“Instead of considering one address or building at a time, one should consider all demand assigned to a route, the time spent delivering, and the geographical blocks assigned to a route,” </a:t>
            </a:r>
            <a:endParaRPr lang="en-US" sz="2400">
              <a:solidFill>
                <a:srgbClr val="232F3E"/>
              </a:solidFill>
              <a:latin typeface="Amazon Ember"/>
            </a:endParaRPr>
          </a:p>
          <a:p>
            <a:pPr algn="r"/>
            <a:r>
              <a:rPr lang="en-US" b="0" i="0" u="none" strike="noStrike">
                <a:solidFill>
                  <a:srgbClr val="232F3E"/>
                </a:solidFill>
                <a:effectLst/>
                <a:latin typeface="Amazon Ember"/>
              </a:rPr>
              <a:t> ---- </a:t>
            </a:r>
            <a:r>
              <a:rPr lang="en-US" b="0" i="0" u="sng">
                <a:effectLst/>
                <a:latin typeface="Amazon Ember"/>
                <a:hlinkClick r:id="rId2"/>
              </a:rPr>
              <a:t>Andrea Qualizza</a:t>
            </a:r>
            <a:r>
              <a:rPr lang="en-US" b="0" i="0" u="none" strike="noStrike">
                <a:solidFill>
                  <a:srgbClr val="232F3E"/>
                </a:solidFill>
                <a:effectLst/>
                <a:latin typeface="Amazon Ember"/>
              </a:rPr>
              <a:t>, an Amazon senior principal scientist.</a:t>
            </a:r>
            <a:endParaRPr lang="en-US"/>
          </a:p>
        </p:txBody>
      </p:sp>
    </p:spTree>
    <p:extLst>
      <p:ext uri="{BB962C8B-B14F-4D97-AF65-F5344CB8AC3E}">
        <p14:creationId xmlns:p14="http://schemas.microsoft.com/office/powerpoint/2010/main" val="275793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0E845F-F29E-6027-1C74-05B9FE84246F}"/>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Vehicle Routing Problem</a:t>
            </a:r>
          </a:p>
        </p:txBody>
      </p:sp>
      <p:sp>
        <p:nvSpPr>
          <p:cNvPr id="4" name="TextBox 3">
            <a:extLst>
              <a:ext uri="{FF2B5EF4-FFF2-40B4-BE49-F238E27FC236}">
                <a16:creationId xmlns:a16="http://schemas.microsoft.com/office/drawing/2014/main" id="{D3C88A1F-535B-D7EC-17CA-2941A25E759D}"/>
              </a:ext>
            </a:extLst>
          </p:cNvPr>
          <p:cNvSpPr txBox="1"/>
          <p:nvPr/>
        </p:nvSpPr>
        <p:spPr>
          <a:xfrm>
            <a:off x="1274035" y="1814149"/>
            <a:ext cx="7511042" cy="646331"/>
          </a:xfrm>
          <a:prstGeom prst="rect">
            <a:avLst/>
          </a:prstGeom>
          <a:noFill/>
        </p:spPr>
        <p:txBody>
          <a:bodyPr wrap="square" rtlCol="0">
            <a:spAutoFit/>
          </a:bodyPr>
          <a:lstStyle/>
          <a:p>
            <a:r>
              <a:rPr lang="en-US" b="0" i="0" u="none" strike="noStrike">
                <a:solidFill>
                  <a:srgbClr val="202124"/>
                </a:solidFill>
                <a:effectLst/>
                <a:latin typeface="Roboto" panose="02000000000000000000" pitchFamily="2" charset="0"/>
              </a:rPr>
              <a:t>In the </a:t>
            </a:r>
            <a:r>
              <a:rPr lang="en-US" b="0" i="1" u="none" strike="noStrike">
                <a:solidFill>
                  <a:srgbClr val="202124"/>
                </a:solidFill>
                <a:effectLst/>
                <a:latin typeface="Roboto" panose="02000000000000000000" pitchFamily="2" charset="0"/>
              </a:rPr>
              <a:t>Vehicle Routing Problem (VRP)</a:t>
            </a:r>
            <a:r>
              <a:rPr lang="en-US" b="0" i="0" u="none" strike="noStrike">
                <a:solidFill>
                  <a:srgbClr val="202124"/>
                </a:solidFill>
                <a:effectLst/>
                <a:latin typeface="Roboto" panose="02000000000000000000" pitchFamily="2" charset="0"/>
              </a:rPr>
              <a:t>, the goal is to find </a:t>
            </a:r>
            <a:r>
              <a:rPr lang="en-US" b="1" i="1" u="none" strike="noStrike">
                <a:solidFill>
                  <a:srgbClr val="202124"/>
                </a:solidFill>
                <a:effectLst/>
                <a:latin typeface="Roboto" panose="02000000000000000000" pitchFamily="2" charset="0"/>
              </a:rPr>
              <a:t>optimal</a:t>
            </a:r>
            <a:r>
              <a:rPr lang="en-US" b="0" i="0" u="none" strike="noStrike">
                <a:solidFill>
                  <a:srgbClr val="202124"/>
                </a:solidFill>
                <a:effectLst/>
                <a:latin typeface="Roboto" panose="02000000000000000000" pitchFamily="2" charset="0"/>
              </a:rPr>
              <a:t> routes for </a:t>
            </a:r>
            <a:r>
              <a:rPr lang="en-US" b="1" i="1" u="none" strike="noStrike">
                <a:solidFill>
                  <a:srgbClr val="202124"/>
                </a:solidFill>
                <a:effectLst/>
                <a:latin typeface="Roboto" panose="02000000000000000000" pitchFamily="2" charset="0"/>
              </a:rPr>
              <a:t>multiple</a:t>
            </a:r>
            <a:r>
              <a:rPr lang="en-US" b="0" i="0" u="none" strike="noStrike">
                <a:solidFill>
                  <a:srgbClr val="202124"/>
                </a:solidFill>
                <a:effectLst/>
                <a:latin typeface="Roboto" panose="02000000000000000000" pitchFamily="2" charset="0"/>
              </a:rPr>
              <a:t> vehicles visiting a set of locations. </a:t>
            </a:r>
            <a:endParaRPr lang="en-US"/>
          </a:p>
        </p:txBody>
      </p:sp>
      <p:pic>
        <p:nvPicPr>
          <p:cNvPr id="2050" name="Picture 2" descr="undefined">
            <a:extLst>
              <a:ext uri="{FF2B5EF4-FFF2-40B4-BE49-F238E27FC236}">
                <a16:creationId xmlns:a16="http://schemas.microsoft.com/office/drawing/2014/main" id="{4545EE34-9AFC-95F1-A46B-F439B8D9497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414583" y="2720245"/>
            <a:ext cx="5121626" cy="3395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843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101010 data lines to infinity">
            <a:extLst>
              <a:ext uri="{FF2B5EF4-FFF2-40B4-BE49-F238E27FC236}">
                <a16:creationId xmlns:a16="http://schemas.microsoft.com/office/drawing/2014/main" id="{299EA8CB-ACDD-AE5B-46DE-DF8A5413423C}"/>
              </a:ext>
            </a:extLst>
          </p:cNvPr>
          <p:cNvPicPr>
            <a:picLocks noChangeAspect="1"/>
          </p:cNvPicPr>
          <p:nvPr/>
        </p:nvPicPr>
        <p:blipFill rotWithShape="1">
          <a:blip r:embed="rId2"/>
          <a:srcRect l="2045" t="6483" r="21416" b="-1"/>
          <a:stretch/>
        </p:blipFill>
        <p:spPr>
          <a:xfrm>
            <a:off x="3523488" y="10"/>
            <a:ext cx="8668512" cy="6857990"/>
          </a:xfrm>
          <a:prstGeom prst="rect">
            <a:avLst/>
          </a:prstGeom>
        </p:spPr>
      </p:pic>
      <p:sp>
        <p:nvSpPr>
          <p:cNvPr id="18" name="Rectangle 1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89BDF7-4F88-22A4-B907-1CD2AC3DE800}"/>
              </a:ext>
            </a:extLst>
          </p:cNvPr>
          <p:cNvSpPr>
            <a:spLocks noGrp="1"/>
          </p:cNvSpPr>
          <p:nvPr>
            <p:ph type="ctrTitle"/>
          </p:nvPr>
        </p:nvSpPr>
        <p:spPr>
          <a:xfrm>
            <a:off x="477981" y="1122363"/>
            <a:ext cx="4023360" cy="3204134"/>
          </a:xfrm>
        </p:spPr>
        <p:txBody>
          <a:bodyPr vert="horz" lIns="91440" tIns="45720" rIns="91440" bIns="45720" rtlCol="0" anchor="b">
            <a:normAutofit/>
          </a:bodyPr>
          <a:lstStyle/>
          <a:p>
            <a:pPr algn="l"/>
            <a:r>
              <a:rPr lang="en-US" sz="4800">
                <a:ea typeface="Calibri Light"/>
                <a:cs typeface="Calibri Light"/>
              </a:rPr>
              <a:t>Introduction</a:t>
            </a:r>
          </a:p>
        </p:txBody>
      </p:sp>
      <p:sp>
        <p:nvSpPr>
          <p:cNvPr id="3" name="Subtitle 2">
            <a:extLst>
              <a:ext uri="{FF2B5EF4-FFF2-40B4-BE49-F238E27FC236}">
                <a16:creationId xmlns:a16="http://schemas.microsoft.com/office/drawing/2014/main" id="{C8E3DE24-0BE8-5408-5E8A-A8B07E3453D0}"/>
              </a:ext>
            </a:extLst>
          </p:cNvPr>
          <p:cNvSpPr>
            <a:spLocks noGrp="1"/>
          </p:cNvSpPr>
          <p:nvPr>
            <p:ph type="subTitle" idx="1"/>
          </p:nvPr>
        </p:nvSpPr>
        <p:spPr>
          <a:xfrm>
            <a:off x="477980" y="4872922"/>
            <a:ext cx="4023359" cy="1208141"/>
          </a:xfrm>
        </p:spPr>
        <p:txBody>
          <a:bodyPr vert="horz" lIns="91440" tIns="45720" rIns="91440" bIns="45720" rtlCol="0">
            <a:normAutofit/>
          </a:bodyPr>
          <a:lstStyle/>
          <a:p>
            <a:pPr marL="342900" indent="-228600" algn="l">
              <a:buFont typeface="Arial" panose="020B0604020202020204" pitchFamily="34" charset="0"/>
              <a:buChar char="•"/>
            </a:pPr>
            <a:r>
              <a:rPr lang="en-US" sz="2000">
                <a:ea typeface="Calibri"/>
                <a:cs typeface="Calibri"/>
              </a:rPr>
              <a:t>Project Overview</a:t>
            </a:r>
          </a:p>
          <a:p>
            <a:pPr marL="342900" indent="-228600" algn="l">
              <a:buFont typeface="Arial" panose="020B0604020202020204" pitchFamily="34" charset="0"/>
              <a:buChar char="•"/>
            </a:pPr>
            <a:r>
              <a:rPr lang="en-US" sz="2000">
                <a:ea typeface="Calibri"/>
                <a:cs typeface="Calibri"/>
              </a:rPr>
              <a:t>Dataset Overview</a:t>
            </a:r>
          </a:p>
          <a:p>
            <a:pPr marL="342900" indent="-228600" algn="l">
              <a:buFont typeface="Arial" panose="020B0604020202020204" pitchFamily="34" charset="0"/>
              <a:buChar char="•"/>
            </a:pPr>
            <a:r>
              <a:rPr lang="en-US" sz="2000">
                <a:ea typeface="Calibri"/>
                <a:cs typeface="Calibri"/>
              </a:rPr>
              <a:t>Exploratory Data Analysis</a:t>
            </a:r>
          </a:p>
          <a:p>
            <a:pPr marL="342900" indent="-228600" algn="l">
              <a:buFont typeface="Arial" panose="020B0604020202020204" pitchFamily="34" charset="0"/>
              <a:buChar char="•"/>
            </a:pPr>
            <a:endParaRPr lang="en-US" sz="2000">
              <a:ea typeface="Calibri"/>
              <a:cs typeface="Calibri"/>
            </a:endParaRP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1113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1960B0-8C3E-ADD4-AE10-B2D70363800F}"/>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Vehicle Routing Problem</a:t>
            </a:r>
          </a:p>
        </p:txBody>
      </p:sp>
      <p:sp>
        <p:nvSpPr>
          <p:cNvPr id="5" name="TextBox 4">
            <a:extLst>
              <a:ext uri="{FF2B5EF4-FFF2-40B4-BE49-F238E27FC236}">
                <a16:creationId xmlns:a16="http://schemas.microsoft.com/office/drawing/2014/main" id="{03027A61-5775-A737-8C6C-2DA45177C156}"/>
              </a:ext>
            </a:extLst>
          </p:cNvPr>
          <p:cNvSpPr txBox="1"/>
          <p:nvPr/>
        </p:nvSpPr>
        <p:spPr>
          <a:xfrm>
            <a:off x="1045233" y="1891970"/>
            <a:ext cx="9503228" cy="2632003"/>
          </a:xfrm>
          <a:prstGeom prst="rect">
            <a:avLst/>
          </a:prstGeom>
          <a:noFill/>
        </p:spPr>
        <p:txBody>
          <a:bodyPr wrap="square" rtlCol="0">
            <a:spAutoFit/>
          </a:bodyPr>
          <a:lstStyle/>
          <a:p>
            <a:r>
              <a:rPr lang="en-US" sz="2400" b="1"/>
              <a:t>Objective:</a:t>
            </a:r>
          </a:p>
          <a:p>
            <a:pPr marL="285750" indent="-285750" algn="l">
              <a:lnSpc>
                <a:spcPct val="150000"/>
              </a:lnSpc>
              <a:buFont typeface="Arial" panose="020B0604020202020204" pitchFamily="34" charset="0"/>
              <a:buChar char="•"/>
            </a:pPr>
            <a:r>
              <a:rPr lang="en-US" sz="1600" b="0" i="0" u="none" strike="noStrike">
                <a:solidFill>
                  <a:srgbClr val="202122"/>
                </a:solidFill>
                <a:effectLst/>
                <a:latin typeface="Arial" panose="020B0604020202020204" pitchFamily="34" charset="0"/>
              </a:rPr>
              <a:t>Minimize the global transportation cost based on the global distance travelled as well as the fixed costs associated with the used vehicles and drivers</a:t>
            </a:r>
          </a:p>
          <a:p>
            <a:pPr marL="285750" indent="-285750" algn="l">
              <a:lnSpc>
                <a:spcPct val="150000"/>
              </a:lnSpc>
              <a:buFont typeface="Arial" panose="020B0604020202020204" pitchFamily="34" charset="0"/>
              <a:buChar char="•"/>
            </a:pPr>
            <a:r>
              <a:rPr lang="en-US" sz="1600" b="0" i="0" u="none" strike="noStrike">
                <a:solidFill>
                  <a:srgbClr val="202122"/>
                </a:solidFill>
                <a:effectLst/>
                <a:latin typeface="Arial" panose="020B0604020202020204" pitchFamily="34" charset="0"/>
              </a:rPr>
              <a:t>Minimize the number of vehicles needed to serve all customers</a:t>
            </a:r>
          </a:p>
          <a:p>
            <a:pPr marL="285750" indent="-285750" algn="l">
              <a:lnSpc>
                <a:spcPct val="150000"/>
              </a:lnSpc>
              <a:buFont typeface="Arial" panose="020B0604020202020204" pitchFamily="34" charset="0"/>
              <a:buChar char="•"/>
            </a:pPr>
            <a:r>
              <a:rPr lang="en-US" sz="1600" b="0" i="0" u="none" strike="noStrike">
                <a:solidFill>
                  <a:srgbClr val="202122"/>
                </a:solidFill>
                <a:effectLst/>
                <a:latin typeface="Arial" panose="020B0604020202020204" pitchFamily="34" charset="0"/>
              </a:rPr>
              <a:t>Least variation in travel time and vehicle load</a:t>
            </a:r>
          </a:p>
          <a:p>
            <a:pPr marL="285750" indent="-285750" algn="l">
              <a:lnSpc>
                <a:spcPct val="150000"/>
              </a:lnSpc>
              <a:buFont typeface="Arial" panose="020B0604020202020204" pitchFamily="34" charset="0"/>
              <a:buChar char="•"/>
            </a:pPr>
            <a:r>
              <a:rPr lang="en-US" sz="1600" b="0" i="0" u="none" strike="noStrike">
                <a:solidFill>
                  <a:srgbClr val="202122"/>
                </a:solidFill>
                <a:effectLst/>
                <a:latin typeface="Arial" panose="020B0604020202020204" pitchFamily="34" charset="0"/>
              </a:rPr>
              <a:t>Minimize penalties for low quality service</a:t>
            </a:r>
          </a:p>
          <a:p>
            <a:pPr marL="285750" indent="-285750" algn="l">
              <a:lnSpc>
                <a:spcPct val="150000"/>
              </a:lnSpc>
              <a:buFont typeface="Arial" panose="020B0604020202020204" pitchFamily="34" charset="0"/>
              <a:buChar char="•"/>
            </a:pPr>
            <a:r>
              <a:rPr lang="en-US" sz="1600" b="0" i="0" u="none" strike="noStrike">
                <a:solidFill>
                  <a:srgbClr val="202122"/>
                </a:solidFill>
                <a:effectLst/>
                <a:latin typeface="Arial" panose="020B0604020202020204" pitchFamily="34" charset="0"/>
              </a:rPr>
              <a:t>Maximize a collected profit/score.</a:t>
            </a:r>
          </a:p>
        </p:txBody>
      </p:sp>
      <p:sp>
        <p:nvSpPr>
          <p:cNvPr id="6" name="TextBox 5">
            <a:extLst>
              <a:ext uri="{FF2B5EF4-FFF2-40B4-BE49-F238E27FC236}">
                <a16:creationId xmlns:a16="http://schemas.microsoft.com/office/drawing/2014/main" id="{C1DFE464-9FE3-E7A0-7407-8F26B88881D4}"/>
              </a:ext>
            </a:extLst>
          </p:cNvPr>
          <p:cNvSpPr txBox="1"/>
          <p:nvPr/>
        </p:nvSpPr>
        <p:spPr>
          <a:xfrm>
            <a:off x="1045233" y="4818511"/>
            <a:ext cx="9209720" cy="2277547"/>
          </a:xfrm>
          <a:prstGeom prst="rect">
            <a:avLst/>
          </a:prstGeom>
          <a:noFill/>
        </p:spPr>
        <p:txBody>
          <a:bodyPr wrap="square" rtlCol="0">
            <a:spAutoFit/>
          </a:bodyPr>
          <a:lstStyle/>
          <a:p>
            <a:r>
              <a:rPr lang="en-US" sz="2400" b="1"/>
              <a:t>Variants:</a:t>
            </a:r>
          </a:p>
          <a:p>
            <a:pPr marL="342900" indent="-228600" algn="l">
              <a:buFont typeface="Arial" panose="020B0604020202020204" pitchFamily="34" charset="0"/>
              <a:buChar char="•"/>
            </a:pPr>
            <a:r>
              <a:rPr lang="en-US"/>
              <a:t>Capacitated Vehicle Routing (CVRP)</a:t>
            </a:r>
          </a:p>
          <a:p>
            <a:pPr marL="342900" indent="-228600" algn="l">
              <a:buFont typeface="Arial" panose="020B0604020202020204" pitchFamily="34" charset="0"/>
              <a:buChar char="•"/>
            </a:pPr>
            <a:r>
              <a:rPr lang="en-US"/>
              <a:t>Prize-Collecting Vehicle Routing (PCVRP)</a:t>
            </a:r>
          </a:p>
          <a:p>
            <a:pPr marL="342900" indent="-228600" algn="l">
              <a:buFont typeface="Arial" panose="020B0604020202020204" pitchFamily="34" charset="0"/>
              <a:buChar char="•"/>
            </a:pPr>
            <a:r>
              <a:rPr lang="en-US" b="0" i="0" u="none" strike="noStrike">
                <a:effectLst/>
              </a:rPr>
              <a:t>Vehicle Routing with Time Windows (CVRPTW)</a:t>
            </a:r>
          </a:p>
          <a:p>
            <a:pPr marL="342900" indent="-342900">
              <a:buFont typeface="Arial" panose="020B0604020202020204" pitchFamily="34" charset="0"/>
              <a:buChar char="•"/>
            </a:pPr>
            <a:endParaRPr lang="en-US" b="1"/>
          </a:p>
          <a:p>
            <a:endParaRPr lang="en-US" sz="2800" b="1"/>
          </a:p>
          <a:p>
            <a:endParaRPr lang="en-US"/>
          </a:p>
        </p:txBody>
      </p:sp>
    </p:spTree>
    <p:extLst>
      <p:ext uri="{BB962C8B-B14F-4D97-AF65-F5344CB8AC3E}">
        <p14:creationId xmlns:p14="http://schemas.microsoft.com/office/powerpoint/2010/main" val="2645389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E55287-508C-12D0-BB06-67922F626335}"/>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Capacitated Vehicle Routing Problem </a:t>
            </a:r>
          </a:p>
        </p:txBody>
      </p:sp>
      <p:pic>
        <p:nvPicPr>
          <p:cNvPr id="7" name="Content Placeholder 6">
            <a:extLst>
              <a:ext uri="{FF2B5EF4-FFF2-40B4-BE49-F238E27FC236}">
                <a16:creationId xmlns:a16="http://schemas.microsoft.com/office/drawing/2014/main" id="{DF753024-D39E-A3E4-0EC8-A1DC6A5A17CF}"/>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48343" y="2162362"/>
            <a:ext cx="4465127" cy="3144350"/>
          </a:xfrm>
        </p:spPr>
      </p:pic>
      <p:sp>
        <p:nvSpPr>
          <p:cNvPr id="9" name="TextBox 8">
            <a:extLst>
              <a:ext uri="{FF2B5EF4-FFF2-40B4-BE49-F238E27FC236}">
                <a16:creationId xmlns:a16="http://schemas.microsoft.com/office/drawing/2014/main" id="{C3EDCBB2-BF0E-43AC-AD3D-A9E7B7917A94}"/>
              </a:ext>
            </a:extLst>
          </p:cNvPr>
          <p:cNvSpPr txBox="1"/>
          <p:nvPr/>
        </p:nvSpPr>
        <p:spPr>
          <a:xfrm>
            <a:off x="5354041" y="2176610"/>
            <a:ext cx="6297388" cy="4154984"/>
          </a:xfrm>
          <a:prstGeom prst="rect">
            <a:avLst/>
          </a:prstGeom>
          <a:noFill/>
        </p:spPr>
        <p:txBody>
          <a:bodyPr wrap="square" rtlCol="0">
            <a:spAutoFit/>
          </a:bodyPr>
          <a:lstStyle/>
          <a:p>
            <a:pPr marL="285750" indent="-285750">
              <a:buFont typeface="Arial" panose="020B0604020202020204" pitchFamily="34" charset="0"/>
              <a:buChar char="•"/>
            </a:pPr>
            <a:r>
              <a:rPr lang="en-US" sz="2400" b="0" i="0" u="none" strike="noStrike">
                <a:solidFill>
                  <a:srgbClr val="183656"/>
                </a:solidFill>
                <a:effectLst/>
                <a:latin typeface="Manrope"/>
              </a:rPr>
              <a:t>In CVRP, a fleet of delivery vehicles with uniform </a:t>
            </a:r>
            <a:r>
              <a:rPr lang="en-US" sz="2400" b="1" i="1" u="none" strike="noStrike">
                <a:solidFill>
                  <a:srgbClr val="183656"/>
                </a:solidFill>
                <a:effectLst/>
                <a:latin typeface="Manrope"/>
              </a:rPr>
              <a:t>capacity</a:t>
            </a:r>
            <a:r>
              <a:rPr lang="en-US" sz="2400" b="0" i="0" u="none" strike="noStrike">
                <a:solidFill>
                  <a:srgbClr val="183656"/>
                </a:solidFill>
                <a:effectLst/>
                <a:latin typeface="Manrope"/>
              </a:rPr>
              <a:t> must service customers with known </a:t>
            </a:r>
            <a:r>
              <a:rPr lang="en-US" sz="2400" b="1" i="1" u="none" strike="noStrike">
                <a:solidFill>
                  <a:srgbClr val="183656"/>
                </a:solidFill>
                <a:effectLst/>
                <a:latin typeface="Manrope"/>
              </a:rPr>
              <a:t>demand</a:t>
            </a:r>
            <a:r>
              <a:rPr lang="en-US" sz="2400" b="0" i="0" u="none" strike="noStrike">
                <a:solidFill>
                  <a:srgbClr val="183656"/>
                </a:solidFill>
                <a:effectLst/>
                <a:latin typeface="Manrope"/>
              </a:rPr>
              <a:t> for a single commodity</a:t>
            </a:r>
          </a:p>
          <a:p>
            <a:pPr marL="285750" indent="-285750">
              <a:buFont typeface="Arial" panose="020B0604020202020204" pitchFamily="34" charset="0"/>
              <a:buChar char="•"/>
            </a:pPr>
            <a:r>
              <a:rPr lang="en-US" sz="2400" b="0" i="0" u="none" strike="noStrike">
                <a:solidFill>
                  <a:srgbClr val="183656"/>
                </a:solidFill>
                <a:effectLst/>
                <a:latin typeface="Manrope"/>
              </a:rPr>
              <a:t>Each customer can only be served by one vehicle</a:t>
            </a:r>
            <a:endParaRPr lang="en-US" sz="2400">
              <a:solidFill>
                <a:srgbClr val="183656"/>
              </a:solidFill>
              <a:latin typeface="Manrope"/>
            </a:endParaRPr>
          </a:p>
          <a:p>
            <a:pPr marL="285750" indent="-285750">
              <a:buFont typeface="Arial" panose="020B0604020202020204" pitchFamily="34" charset="0"/>
              <a:buChar char="•"/>
            </a:pPr>
            <a:r>
              <a:rPr lang="en-US" sz="2400">
                <a:solidFill>
                  <a:srgbClr val="183656"/>
                </a:solidFill>
                <a:latin typeface="Manrope"/>
              </a:rPr>
              <a:t>Objective:</a:t>
            </a:r>
          </a:p>
          <a:p>
            <a:pPr marL="742950" lvl="1" indent="-285750">
              <a:buFont typeface="Wingdings" pitchFamily="2" charset="2"/>
              <a:buChar char="§"/>
            </a:pPr>
            <a:r>
              <a:rPr lang="en-US" sz="2400">
                <a:solidFill>
                  <a:srgbClr val="183656"/>
                </a:solidFill>
                <a:latin typeface="Manrope"/>
              </a:rPr>
              <a:t>Minimize the total travel distance </a:t>
            </a:r>
          </a:p>
          <a:p>
            <a:pPr marL="742950" lvl="1" indent="-285750">
              <a:buFont typeface="Wingdings" pitchFamily="2" charset="2"/>
              <a:buChar char="§"/>
            </a:pPr>
            <a:r>
              <a:rPr lang="en-US" sz="2400">
                <a:solidFill>
                  <a:srgbClr val="183656"/>
                </a:solidFill>
                <a:latin typeface="Manrope"/>
              </a:rPr>
              <a:t>Minimize the fleet size</a:t>
            </a:r>
          </a:p>
          <a:p>
            <a:pPr marL="742950" lvl="1" indent="-285750">
              <a:buFont typeface="Wingdings" pitchFamily="2" charset="2"/>
              <a:buChar char="§"/>
            </a:pPr>
            <a:r>
              <a:rPr lang="en-US" sz="2400">
                <a:solidFill>
                  <a:srgbClr val="183656"/>
                </a:solidFill>
                <a:latin typeface="Manrope"/>
              </a:rPr>
              <a:t>All customers are served and the total demand served by each truck does not exceed its capacity</a:t>
            </a:r>
            <a:endParaRPr lang="en-US" sz="2400"/>
          </a:p>
        </p:txBody>
      </p:sp>
    </p:spTree>
    <p:extLst>
      <p:ext uri="{BB962C8B-B14F-4D97-AF65-F5344CB8AC3E}">
        <p14:creationId xmlns:p14="http://schemas.microsoft.com/office/powerpoint/2010/main" val="4246396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E55287-508C-12D0-BB06-67922F626335}"/>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Capacitated Vehicle Routing Problem </a:t>
            </a:r>
          </a:p>
        </p:txBody>
      </p:sp>
      <p:pic>
        <p:nvPicPr>
          <p:cNvPr id="6" name="Content Placeholder 5">
            <a:extLst>
              <a:ext uri="{FF2B5EF4-FFF2-40B4-BE49-F238E27FC236}">
                <a16:creationId xmlns:a16="http://schemas.microsoft.com/office/drawing/2014/main" id="{FD697CB3-3F40-4F0C-68D0-0C4C601DDDCD}"/>
              </a:ext>
            </a:extLst>
          </p:cNvPr>
          <p:cNvPicPr>
            <a:picLocks noGrp="1" noChangeAspect="1"/>
          </p:cNvPicPr>
          <p:nvPr>
            <p:ph idx="1"/>
          </p:nvPr>
        </p:nvPicPr>
        <p:blipFill>
          <a:blip r:embed="rId3"/>
          <a:stretch>
            <a:fillRect/>
          </a:stretch>
        </p:blipFill>
        <p:spPr>
          <a:xfrm>
            <a:off x="1612518" y="1707304"/>
            <a:ext cx="6870533" cy="4351338"/>
          </a:xfrm>
          <a:prstGeom prst="rect">
            <a:avLst/>
          </a:prstGeom>
        </p:spPr>
      </p:pic>
      <p:sp>
        <p:nvSpPr>
          <p:cNvPr id="11" name="TextBox 10">
            <a:extLst>
              <a:ext uri="{FF2B5EF4-FFF2-40B4-BE49-F238E27FC236}">
                <a16:creationId xmlns:a16="http://schemas.microsoft.com/office/drawing/2014/main" id="{3E71E1D4-5385-9AFA-A7FB-5422301049CC}"/>
              </a:ext>
            </a:extLst>
          </p:cNvPr>
          <p:cNvSpPr txBox="1"/>
          <p:nvPr/>
        </p:nvSpPr>
        <p:spPr>
          <a:xfrm>
            <a:off x="9178958" y="5873976"/>
            <a:ext cx="1949380" cy="369332"/>
          </a:xfrm>
          <a:prstGeom prst="rect">
            <a:avLst/>
          </a:prstGeom>
          <a:noFill/>
        </p:spPr>
        <p:txBody>
          <a:bodyPr wrap="square" rtlCol="0">
            <a:spAutoFit/>
          </a:bodyPr>
          <a:lstStyle/>
          <a:p>
            <a:r>
              <a:rPr lang="en-US"/>
              <a:t>Solved by Or-Tools</a:t>
            </a:r>
          </a:p>
        </p:txBody>
      </p:sp>
    </p:spTree>
    <p:extLst>
      <p:ext uri="{BB962C8B-B14F-4D97-AF65-F5344CB8AC3E}">
        <p14:creationId xmlns:p14="http://schemas.microsoft.com/office/powerpoint/2010/main" val="4187586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7ED235-BA39-5BEC-5E03-475D46F90D52}"/>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Vehicle Routing with Time Windows</a:t>
            </a:r>
          </a:p>
        </p:txBody>
      </p:sp>
      <p:pic>
        <p:nvPicPr>
          <p:cNvPr id="5" name="Content Placeholder 4">
            <a:extLst>
              <a:ext uri="{FF2B5EF4-FFF2-40B4-BE49-F238E27FC236}">
                <a16:creationId xmlns:a16="http://schemas.microsoft.com/office/drawing/2014/main" id="{7A584966-3031-66C2-9F24-C60C5B2838A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0665" y="1726288"/>
            <a:ext cx="4906017" cy="3454826"/>
          </a:xfrm>
        </p:spPr>
      </p:pic>
      <p:sp>
        <p:nvSpPr>
          <p:cNvPr id="9" name="TextBox 8">
            <a:extLst>
              <a:ext uri="{FF2B5EF4-FFF2-40B4-BE49-F238E27FC236}">
                <a16:creationId xmlns:a16="http://schemas.microsoft.com/office/drawing/2014/main" id="{F8D8F75E-16D2-271E-91D4-E9C06C0C194B}"/>
              </a:ext>
            </a:extLst>
          </p:cNvPr>
          <p:cNvSpPr txBox="1"/>
          <p:nvPr/>
        </p:nvSpPr>
        <p:spPr>
          <a:xfrm>
            <a:off x="4832221" y="1808518"/>
            <a:ext cx="7250241" cy="415498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400" b="0" i="0" u="none" strike="noStrike">
                <a:solidFill>
                  <a:srgbClr val="183656"/>
                </a:solidFill>
                <a:effectLst/>
                <a:latin typeface="Manrope"/>
              </a:rPr>
              <a:t>In CVRPTW, a fleet of delivery vehicles with uniform </a:t>
            </a:r>
            <a:r>
              <a:rPr lang="en-US" sz="2400" b="1" i="1" u="none" strike="noStrike">
                <a:solidFill>
                  <a:srgbClr val="183656"/>
                </a:solidFill>
                <a:effectLst/>
                <a:latin typeface="Manrope"/>
              </a:rPr>
              <a:t>capacity</a:t>
            </a:r>
            <a:r>
              <a:rPr lang="en-US" sz="2400" b="0" i="0" u="none" strike="noStrike">
                <a:solidFill>
                  <a:srgbClr val="183656"/>
                </a:solidFill>
                <a:effectLst/>
                <a:latin typeface="Manrope"/>
              </a:rPr>
              <a:t> must service customers with known </a:t>
            </a:r>
            <a:r>
              <a:rPr lang="en-US" sz="2400" b="1" i="1" u="none" strike="noStrike">
                <a:solidFill>
                  <a:srgbClr val="183656"/>
                </a:solidFill>
                <a:effectLst/>
                <a:latin typeface="Manrope"/>
              </a:rPr>
              <a:t>demand</a:t>
            </a:r>
            <a:r>
              <a:rPr lang="en-US" sz="2400" b="0" i="0" u="none" strike="noStrike">
                <a:solidFill>
                  <a:srgbClr val="183656"/>
                </a:solidFill>
                <a:effectLst/>
                <a:latin typeface="Manrope"/>
              </a:rPr>
              <a:t> and </a:t>
            </a:r>
            <a:r>
              <a:rPr lang="en-US" sz="2400" b="1" i="1" u="none" strike="noStrike">
                <a:solidFill>
                  <a:srgbClr val="183656"/>
                </a:solidFill>
                <a:effectLst/>
                <a:latin typeface="Manrope"/>
              </a:rPr>
              <a:t>opening hours </a:t>
            </a:r>
            <a:r>
              <a:rPr lang="en-US" sz="2400" b="0" i="0" u="none" strike="noStrike">
                <a:solidFill>
                  <a:srgbClr val="183656"/>
                </a:solidFill>
                <a:effectLst/>
                <a:latin typeface="Manrope"/>
              </a:rPr>
              <a:t>for a single commodity</a:t>
            </a:r>
          </a:p>
          <a:p>
            <a:pPr marL="285750" indent="-285750">
              <a:buFont typeface="Arial" panose="020B0604020202020204" pitchFamily="34" charset="0"/>
              <a:buChar char="•"/>
            </a:pPr>
            <a:r>
              <a:rPr lang="en-US" sz="2400" b="0" i="0" u="none" strike="noStrike">
                <a:solidFill>
                  <a:srgbClr val="183656"/>
                </a:solidFill>
                <a:effectLst/>
                <a:latin typeface="Manrope"/>
              </a:rPr>
              <a:t>Each customer can only be served by </a:t>
            </a:r>
            <a:r>
              <a:rPr lang="en-US" sz="2400">
                <a:solidFill>
                  <a:srgbClr val="183656"/>
                </a:solidFill>
                <a:latin typeface="Manrope"/>
              </a:rPr>
              <a:t>one vehicle</a:t>
            </a:r>
          </a:p>
          <a:p>
            <a:pPr marL="285750" indent="-285750">
              <a:buFont typeface="Arial" panose="020B0604020202020204" pitchFamily="34" charset="0"/>
              <a:buChar char="•"/>
            </a:pPr>
            <a:r>
              <a:rPr lang="en-US" sz="2400">
                <a:solidFill>
                  <a:srgbClr val="183656"/>
                </a:solidFill>
                <a:latin typeface="Manrope"/>
              </a:rPr>
              <a:t>Objective:</a:t>
            </a:r>
          </a:p>
          <a:p>
            <a:pPr marL="742950" lvl="1" indent="-285750">
              <a:buFont typeface="Wingdings" pitchFamily="2" charset="2"/>
              <a:buChar char="§"/>
            </a:pPr>
            <a:r>
              <a:rPr lang="en-US" sz="2400">
                <a:solidFill>
                  <a:srgbClr val="183656"/>
                </a:solidFill>
                <a:latin typeface="Manrope"/>
              </a:rPr>
              <a:t>Minimize the total travel distance </a:t>
            </a:r>
          </a:p>
          <a:p>
            <a:pPr marL="742950" lvl="1" indent="-285750">
              <a:buFont typeface="Wingdings" pitchFamily="2" charset="2"/>
              <a:buChar char="§"/>
            </a:pPr>
            <a:r>
              <a:rPr lang="en-US" sz="2400">
                <a:solidFill>
                  <a:srgbClr val="183656"/>
                </a:solidFill>
                <a:latin typeface="Manrope"/>
              </a:rPr>
              <a:t>Minimize the fleet size</a:t>
            </a:r>
          </a:p>
          <a:p>
            <a:pPr marL="742950" lvl="1" indent="-285750">
              <a:buFont typeface="Wingdings" pitchFamily="2" charset="2"/>
              <a:buChar char="§"/>
            </a:pPr>
            <a:r>
              <a:rPr lang="en-US" sz="2400">
                <a:solidFill>
                  <a:srgbClr val="183656"/>
                </a:solidFill>
                <a:latin typeface="Manrope"/>
              </a:rPr>
              <a:t>All customers are served and the total demand served by each truck does not exceed its capacity</a:t>
            </a:r>
          </a:p>
          <a:p>
            <a:pPr marL="742950" lvl="1" indent="-285750">
              <a:buFont typeface="Wingdings" pitchFamily="2" charset="2"/>
              <a:buChar char="§"/>
            </a:pPr>
            <a:r>
              <a:rPr lang="en-US" sz="2400">
                <a:solidFill>
                  <a:srgbClr val="183656"/>
                </a:solidFill>
                <a:latin typeface="Manrope"/>
              </a:rPr>
              <a:t>Ensure arrival time is within opening hours and minimize waiting time</a:t>
            </a:r>
          </a:p>
        </p:txBody>
      </p:sp>
    </p:spTree>
    <p:extLst>
      <p:ext uri="{BB962C8B-B14F-4D97-AF65-F5344CB8AC3E}">
        <p14:creationId xmlns:p14="http://schemas.microsoft.com/office/powerpoint/2010/main" val="3645382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0EA95E-E0FB-6FAD-50A0-1817BA61810A}"/>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Prize-Collecting Vehicle Routing Problem </a:t>
            </a:r>
          </a:p>
        </p:txBody>
      </p:sp>
      <p:pic>
        <p:nvPicPr>
          <p:cNvPr id="5" name="Content Placeholder 4">
            <a:extLst>
              <a:ext uri="{FF2B5EF4-FFF2-40B4-BE49-F238E27FC236}">
                <a16:creationId xmlns:a16="http://schemas.microsoft.com/office/drawing/2014/main" id="{BB33757D-8922-300E-7F15-880C07522E0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56378" y="1883858"/>
            <a:ext cx="5232290" cy="3684588"/>
          </a:xfrm>
        </p:spPr>
      </p:pic>
      <p:sp>
        <p:nvSpPr>
          <p:cNvPr id="6" name="TextBox 5">
            <a:extLst>
              <a:ext uri="{FF2B5EF4-FFF2-40B4-BE49-F238E27FC236}">
                <a16:creationId xmlns:a16="http://schemas.microsoft.com/office/drawing/2014/main" id="{5BD4A02C-A3DE-9D4F-E861-00C139B26983}"/>
              </a:ext>
            </a:extLst>
          </p:cNvPr>
          <p:cNvSpPr txBox="1"/>
          <p:nvPr/>
        </p:nvSpPr>
        <p:spPr>
          <a:xfrm>
            <a:off x="5514136" y="1850966"/>
            <a:ext cx="6423474" cy="4524315"/>
          </a:xfrm>
          <a:prstGeom prst="rect">
            <a:avLst/>
          </a:prstGeom>
          <a:noFill/>
        </p:spPr>
        <p:txBody>
          <a:bodyPr wrap="square" rtlCol="0">
            <a:spAutoFit/>
          </a:bodyPr>
          <a:lstStyle/>
          <a:p>
            <a:pPr marL="285750" indent="-285750">
              <a:buFont typeface="Arial" panose="020B0604020202020204" pitchFamily="34" charset="0"/>
              <a:buChar char="•"/>
            </a:pPr>
            <a:r>
              <a:rPr lang="en-US" sz="2400" b="0" i="0" u="none" strike="noStrike">
                <a:solidFill>
                  <a:srgbClr val="183656"/>
                </a:solidFill>
                <a:effectLst/>
                <a:latin typeface="Manrope"/>
              </a:rPr>
              <a:t>In PCVRP, a fleet of vehicles with uniform </a:t>
            </a:r>
            <a:r>
              <a:rPr lang="en-US" sz="2400" b="1" i="1" u="none" strike="noStrike">
                <a:solidFill>
                  <a:srgbClr val="183656"/>
                </a:solidFill>
                <a:effectLst/>
                <a:latin typeface="Manrope"/>
              </a:rPr>
              <a:t>capacity </a:t>
            </a:r>
            <a:r>
              <a:rPr lang="en-US" sz="2400" b="0" i="0" u="none" strike="noStrike">
                <a:solidFill>
                  <a:srgbClr val="183656"/>
                </a:solidFill>
                <a:effectLst/>
                <a:latin typeface="Manrope"/>
              </a:rPr>
              <a:t>can deliver customers with known </a:t>
            </a:r>
            <a:r>
              <a:rPr lang="en-US" sz="2400" b="1" i="1" u="none" strike="noStrike">
                <a:solidFill>
                  <a:srgbClr val="183656"/>
                </a:solidFill>
                <a:effectLst/>
                <a:latin typeface="Manrope"/>
              </a:rPr>
              <a:t>demand</a:t>
            </a:r>
            <a:r>
              <a:rPr lang="en-US" sz="2400" b="0" i="0" u="none" strike="noStrike">
                <a:solidFill>
                  <a:srgbClr val="183656"/>
                </a:solidFill>
                <a:effectLst/>
                <a:latin typeface="Manrope"/>
              </a:rPr>
              <a:t> and </a:t>
            </a:r>
            <a:r>
              <a:rPr lang="en-US" sz="2400" b="1" i="1" u="none" strike="noStrike">
                <a:solidFill>
                  <a:srgbClr val="183656"/>
                </a:solidFill>
                <a:effectLst/>
                <a:latin typeface="Manrope"/>
              </a:rPr>
              <a:t>prize</a:t>
            </a:r>
            <a:r>
              <a:rPr lang="en-US" sz="2400" b="0" i="0" u="none" strike="noStrike">
                <a:solidFill>
                  <a:srgbClr val="183656"/>
                </a:solidFill>
                <a:effectLst/>
                <a:latin typeface="Manrope"/>
              </a:rPr>
              <a:t> for a single commodity</a:t>
            </a:r>
          </a:p>
          <a:p>
            <a:pPr marL="285750" indent="-285750">
              <a:buFont typeface="Arial" panose="020B0604020202020204" pitchFamily="34" charset="0"/>
              <a:buChar char="•"/>
            </a:pPr>
            <a:r>
              <a:rPr lang="en-US" sz="2400" b="0" i="0" u="none" strike="noStrike">
                <a:solidFill>
                  <a:srgbClr val="183656"/>
                </a:solidFill>
                <a:effectLst/>
                <a:latin typeface="Manrope"/>
              </a:rPr>
              <a:t>Each customer might be served by at most one vehicle</a:t>
            </a:r>
            <a:endParaRPr lang="en-US" sz="2400">
              <a:solidFill>
                <a:srgbClr val="183656"/>
              </a:solidFill>
              <a:latin typeface="Manrope"/>
            </a:endParaRPr>
          </a:p>
          <a:p>
            <a:pPr marL="285750" indent="-285750">
              <a:buFont typeface="Arial" panose="020B0604020202020204" pitchFamily="34" charset="0"/>
              <a:buChar char="•"/>
            </a:pPr>
            <a:r>
              <a:rPr lang="en-US" sz="2400">
                <a:solidFill>
                  <a:srgbClr val="183656"/>
                </a:solidFill>
                <a:latin typeface="Manrope"/>
              </a:rPr>
              <a:t>Objective:</a:t>
            </a:r>
          </a:p>
          <a:p>
            <a:pPr marL="742950" lvl="1" indent="-285750">
              <a:buFont typeface="Wingdings" pitchFamily="2" charset="2"/>
              <a:buChar char="§"/>
            </a:pPr>
            <a:r>
              <a:rPr lang="en-US" sz="2400">
                <a:solidFill>
                  <a:srgbClr val="183656"/>
                </a:solidFill>
                <a:latin typeface="Manrope"/>
              </a:rPr>
              <a:t>Minimize the total travel distance </a:t>
            </a:r>
          </a:p>
          <a:p>
            <a:pPr marL="742950" lvl="1" indent="-285750">
              <a:buFont typeface="Wingdings" pitchFamily="2" charset="2"/>
              <a:buChar char="§"/>
            </a:pPr>
            <a:r>
              <a:rPr lang="en-US" sz="2400">
                <a:solidFill>
                  <a:srgbClr val="183656"/>
                </a:solidFill>
                <a:latin typeface="Manrope"/>
              </a:rPr>
              <a:t>Minimize the fleet size</a:t>
            </a:r>
          </a:p>
          <a:p>
            <a:pPr marL="742950" lvl="1" indent="-285750">
              <a:buFont typeface="Wingdings" pitchFamily="2" charset="2"/>
              <a:buChar char="§"/>
            </a:pPr>
            <a:r>
              <a:rPr lang="en-US" sz="2400">
                <a:solidFill>
                  <a:srgbClr val="183656"/>
                </a:solidFill>
                <a:latin typeface="Manrope"/>
              </a:rPr>
              <a:t>Maximize the total prize collected</a:t>
            </a:r>
          </a:p>
          <a:p>
            <a:pPr marL="742950" lvl="1" indent="-285750">
              <a:buFont typeface="Wingdings" pitchFamily="2" charset="2"/>
              <a:buChar char="§"/>
            </a:pPr>
            <a:r>
              <a:rPr lang="en-US" sz="2400">
                <a:solidFill>
                  <a:srgbClr val="183656"/>
                </a:solidFill>
                <a:latin typeface="Manrope"/>
              </a:rPr>
              <a:t>A predefined amount of demands are satisfied and the total demand served by each truck does not exceed its capacity</a:t>
            </a:r>
            <a:endParaRPr lang="en-US" sz="2400"/>
          </a:p>
        </p:txBody>
      </p:sp>
      <p:sp>
        <p:nvSpPr>
          <p:cNvPr id="7" name="TextBox 6">
            <a:extLst>
              <a:ext uri="{FF2B5EF4-FFF2-40B4-BE49-F238E27FC236}">
                <a16:creationId xmlns:a16="http://schemas.microsoft.com/office/drawing/2014/main" id="{A33C112E-F418-79EC-8BF2-C985C97EF16A}"/>
              </a:ext>
            </a:extLst>
          </p:cNvPr>
          <p:cNvSpPr txBox="1"/>
          <p:nvPr/>
        </p:nvSpPr>
        <p:spPr>
          <a:xfrm>
            <a:off x="3468914" y="3541486"/>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794074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E03178-0105-5C63-BB70-FE33BEA3F4EF}"/>
              </a:ext>
            </a:extLst>
          </p:cNvPr>
          <p:cNvSpPr>
            <a:spLocks noGrp="1"/>
          </p:cNvSpPr>
          <p:nvPr>
            <p:ph type="title"/>
          </p:nvPr>
        </p:nvSpPr>
        <p:spPr>
          <a:xfrm>
            <a:off x="1371599" y="294538"/>
            <a:ext cx="9895951" cy="1033669"/>
          </a:xfrm>
        </p:spPr>
        <p:txBody>
          <a:bodyPr>
            <a:normAutofit/>
          </a:bodyPr>
          <a:lstStyle/>
          <a:p>
            <a:r>
              <a:rPr lang="en-US">
                <a:solidFill>
                  <a:srgbClr val="FFFFFF"/>
                </a:solidFill>
              </a:rPr>
              <a:t>Models</a:t>
            </a:r>
            <a:r>
              <a:rPr lang="en-US">
                <a:solidFill>
                  <a:srgbClr val="FFFFFF"/>
                </a:solidFill>
                <a:ea typeface="+mj-lt"/>
                <a:cs typeface="+mj-lt"/>
              </a:rPr>
              <a:t> Simulation (</a:t>
            </a:r>
            <a:r>
              <a:rPr lang="en-US" err="1">
                <a:solidFill>
                  <a:srgbClr val="FFFFFF"/>
                </a:solidFill>
                <a:ea typeface="+mj-lt"/>
                <a:cs typeface="+mj-lt"/>
              </a:rPr>
              <a:t>PyVrp</a:t>
            </a:r>
            <a:r>
              <a:rPr lang="en-US">
                <a:solidFill>
                  <a:srgbClr val="FFFFFF"/>
                </a:solidFill>
                <a:ea typeface="+mj-lt"/>
                <a:cs typeface="+mj-lt"/>
              </a:rPr>
              <a:t>)</a:t>
            </a:r>
            <a:endParaRPr lang="en-US" sz="4000">
              <a:solidFill>
                <a:srgbClr val="FFFFFF"/>
              </a:solidFill>
            </a:endParaRPr>
          </a:p>
        </p:txBody>
      </p:sp>
      <p:sp>
        <p:nvSpPr>
          <p:cNvPr id="4" name="Content Placeholder 2">
            <a:extLst>
              <a:ext uri="{FF2B5EF4-FFF2-40B4-BE49-F238E27FC236}">
                <a16:creationId xmlns:a16="http://schemas.microsoft.com/office/drawing/2014/main" id="{C741CF51-C131-C178-A8A4-F426D92C34CE}"/>
              </a:ext>
            </a:extLst>
          </p:cNvPr>
          <p:cNvSpPr>
            <a:spLocks noGrp="1"/>
          </p:cNvSpPr>
          <p:nvPr>
            <p:ph idx="1"/>
          </p:nvPr>
        </p:nvSpPr>
        <p:spPr>
          <a:xfrm>
            <a:off x="706632" y="1699539"/>
            <a:ext cx="6765902" cy="733209"/>
          </a:xfrm>
        </p:spPr>
        <p:txBody>
          <a:bodyPr vert="horz" lIns="91440" tIns="45720" rIns="91440" bIns="45720" rtlCol="0" anchor="t">
            <a:normAutofit/>
          </a:bodyPr>
          <a:lstStyle/>
          <a:p>
            <a:pPr marL="0" indent="0">
              <a:buNone/>
            </a:pPr>
            <a:r>
              <a:rPr lang="en-US" sz="1800">
                <a:ea typeface="+mn-lt"/>
                <a:cs typeface="+mn-lt"/>
              </a:rPr>
              <a:t>Hybrid genetic search (HGS) algorithm</a:t>
            </a:r>
          </a:p>
          <a:p>
            <a:pPr marL="0" indent="0">
              <a:buNone/>
            </a:pPr>
            <a:r>
              <a:rPr lang="en-US" sz="1800">
                <a:ea typeface="+mn-lt"/>
                <a:cs typeface="+mn-lt"/>
              </a:rPr>
              <a:t>Input: </a:t>
            </a:r>
            <a:r>
              <a:rPr lang="en-US" sz="1800" err="1">
                <a:ea typeface="+mn-lt"/>
                <a:cs typeface="+mn-lt"/>
              </a:rPr>
              <a:t>dis_mat</a:t>
            </a:r>
            <a:r>
              <a:rPr lang="en-US" sz="1800">
                <a:ea typeface="+mn-lt"/>
                <a:cs typeface="+mn-lt"/>
              </a:rPr>
              <a:t>, </a:t>
            </a:r>
            <a:r>
              <a:rPr lang="en-US" sz="1800" err="1">
                <a:ea typeface="+mn-lt"/>
                <a:cs typeface="+mn-lt"/>
              </a:rPr>
              <a:t>dur_mat</a:t>
            </a:r>
            <a:r>
              <a:rPr lang="en-US" sz="1800">
                <a:ea typeface="+mn-lt"/>
                <a:cs typeface="+mn-lt"/>
              </a:rPr>
              <a:t>, demand, vehicle capacity</a:t>
            </a:r>
            <a:endParaRPr lang="en-US" sz="1800">
              <a:cs typeface="Calibri"/>
            </a:endParaRPr>
          </a:p>
          <a:p>
            <a:pPr marL="0" indent="0">
              <a:buNone/>
            </a:pPr>
            <a:endParaRPr lang="en-US"/>
          </a:p>
        </p:txBody>
      </p:sp>
      <p:pic>
        <p:nvPicPr>
          <p:cNvPr id="9" name="Picture 8" descr="A table of numbers with a white background&#10;&#10;Description automatically generated">
            <a:extLst>
              <a:ext uri="{FF2B5EF4-FFF2-40B4-BE49-F238E27FC236}">
                <a16:creationId xmlns:a16="http://schemas.microsoft.com/office/drawing/2014/main" id="{C720F2C2-AFE9-F969-28DF-48350C6B3A24}"/>
              </a:ext>
            </a:extLst>
          </p:cNvPr>
          <p:cNvPicPr>
            <a:picLocks noChangeAspect="1"/>
          </p:cNvPicPr>
          <p:nvPr/>
        </p:nvPicPr>
        <p:blipFill>
          <a:blip r:embed="rId2"/>
          <a:stretch>
            <a:fillRect/>
          </a:stretch>
        </p:blipFill>
        <p:spPr>
          <a:xfrm>
            <a:off x="586576" y="2435522"/>
            <a:ext cx="6556488" cy="3269747"/>
          </a:xfrm>
          <a:prstGeom prst="rect">
            <a:avLst/>
          </a:prstGeom>
        </p:spPr>
      </p:pic>
      <p:pic>
        <p:nvPicPr>
          <p:cNvPr id="15" name="Picture 14" descr="A diagram of a solution&#10;&#10;Description automatically generated">
            <a:extLst>
              <a:ext uri="{FF2B5EF4-FFF2-40B4-BE49-F238E27FC236}">
                <a16:creationId xmlns:a16="http://schemas.microsoft.com/office/drawing/2014/main" id="{76AB60C0-23C4-628D-EE0F-D130E9E2A0D7}"/>
              </a:ext>
            </a:extLst>
          </p:cNvPr>
          <p:cNvPicPr>
            <a:picLocks noChangeAspect="1"/>
          </p:cNvPicPr>
          <p:nvPr/>
        </p:nvPicPr>
        <p:blipFill rotWithShape="1">
          <a:blip r:embed="rId3"/>
          <a:srcRect l="5866" b="-133"/>
          <a:stretch/>
        </p:blipFill>
        <p:spPr>
          <a:xfrm>
            <a:off x="7140507" y="1826607"/>
            <a:ext cx="5083866" cy="4120289"/>
          </a:xfrm>
          <a:prstGeom prst="rect">
            <a:avLst/>
          </a:prstGeom>
        </p:spPr>
      </p:pic>
      <p:pic>
        <p:nvPicPr>
          <p:cNvPr id="3" name="Picture 2" descr="A black text on a white background&#10;&#10;Description automatically generated">
            <a:extLst>
              <a:ext uri="{FF2B5EF4-FFF2-40B4-BE49-F238E27FC236}">
                <a16:creationId xmlns:a16="http://schemas.microsoft.com/office/drawing/2014/main" id="{D61FE7CA-983E-35C0-F6DB-BACF07A23651}"/>
              </a:ext>
            </a:extLst>
          </p:cNvPr>
          <p:cNvPicPr>
            <a:picLocks noChangeAspect="1"/>
          </p:cNvPicPr>
          <p:nvPr/>
        </p:nvPicPr>
        <p:blipFill>
          <a:blip r:embed="rId4"/>
          <a:stretch>
            <a:fillRect/>
          </a:stretch>
        </p:blipFill>
        <p:spPr>
          <a:xfrm>
            <a:off x="585714" y="5887321"/>
            <a:ext cx="9067251" cy="669193"/>
          </a:xfrm>
          <a:prstGeom prst="rect">
            <a:avLst/>
          </a:prstGeom>
        </p:spPr>
      </p:pic>
      <p:pic>
        <p:nvPicPr>
          <p:cNvPr id="5" name="Graphic 4" descr="Arrow: Straight with solid fill">
            <a:extLst>
              <a:ext uri="{FF2B5EF4-FFF2-40B4-BE49-F238E27FC236}">
                <a16:creationId xmlns:a16="http://schemas.microsoft.com/office/drawing/2014/main" id="{0DCA2C2C-7ADF-2DDF-3486-0D4525888D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0785" y="2522275"/>
            <a:ext cx="1002112" cy="377163"/>
          </a:xfrm>
          <a:prstGeom prst="rect">
            <a:avLst/>
          </a:prstGeom>
        </p:spPr>
      </p:pic>
      <p:pic>
        <p:nvPicPr>
          <p:cNvPr id="6" name="Picture 5" descr="A yellow and black sign&#10;&#10;Description automatically generated">
            <a:extLst>
              <a:ext uri="{FF2B5EF4-FFF2-40B4-BE49-F238E27FC236}">
                <a16:creationId xmlns:a16="http://schemas.microsoft.com/office/drawing/2014/main" id="{C59DBB8E-1DE7-5C7C-C55F-CA0B2E9B0DEE}"/>
              </a:ext>
            </a:extLst>
          </p:cNvPr>
          <p:cNvPicPr>
            <a:picLocks noChangeAspect="1"/>
          </p:cNvPicPr>
          <p:nvPr/>
        </p:nvPicPr>
        <p:blipFill>
          <a:blip r:embed="rId7"/>
          <a:stretch>
            <a:fillRect/>
          </a:stretch>
        </p:blipFill>
        <p:spPr>
          <a:xfrm>
            <a:off x="8319711" y="444181"/>
            <a:ext cx="2876550" cy="800100"/>
          </a:xfrm>
          <a:prstGeom prst="rect">
            <a:avLst/>
          </a:prstGeom>
        </p:spPr>
      </p:pic>
    </p:spTree>
    <p:extLst>
      <p:ext uri="{BB962C8B-B14F-4D97-AF65-F5344CB8AC3E}">
        <p14:creationId xmlns:p14="http://schemas.microsoft.com/office/powerpoint/2010/main" val="2269169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E03178-0105-5C63-BB70-FE33BEA3F4EF}"/>
              </a:ext>
            </a:extLst>
          </p:cNvPr>
          <p:cNvSpPr>
            <a:spLocks noGrp="1"/>
          </p:cNvSpPr>
          <p:nvPr>
            <p:ph type="title"/>
          </p:nvPr>
        </p:nvSpPr>
        <p:spPr>
          <a:xfrm>
            <a:off x="1371599" y="294538"/>
            <a:ext cx="9895951" cy="1033669"/>
          </a:xfrm>
        </p:spPr>
        <p:txBody>
          <a:bodyPr>
            <a:normAutofit/>
          </a:bodyPr>
          <a:lstStyle/>
          <a:p>
            <a:r>
              <a:rPr lang="en-US">
                <a:solidFill>
                  <a:srgbClr val="FFFFFF"/>
                </a:solidFill>
              </a:rPr>
              <a:t>Models</a:t>
            </a:r>
            <a:r>
              <a:rPr lang="en-US">
                <a:solidFill>
                  <a:srgbClr val="FFFFFF"/>
                </a:solidFill>
                <a:ea typeface="+mj-lt"/>
                <a:cs typeface="+mj-lt"/>
              </a:rPr>
              <a:t> Simulation (Or-tools)</a:t>
            </a:r>
            <a:endParaRPr lang="en-US" sz="4000">
              <a:solidFill>
                <a:srgbClr val="FFFFFF"/>
              </a:solidFill>
            </a:endParaRPr>
          </a:p>
        </p:txBody>
      </p:sp>
      <p:sp>
        <p:nvSpPr>
          <p:cNvPr id="4" name="Content Placeholder 2">
            <a:extLst>
              <a:ext uri="{FF2B5EF4-FFF2-40B4-BE49-F238E27FC236}">
                <a16:creationId xmlns:a16="http://schemas.microsoft.com/office/drawing/2014/main" id="{C741CF51-C131-C178-A8A4-F426D92C34CE}"/>
              </a:ext>
            </a:extLst>
          </p:cNvPr>
          <p:cNvSpPr>
            <a:spLocks noGrp="1"/>
          </p:cNvSpPr>
          <p:nvPr>
            <p:ph idx="1"/>
          </p:nvPr>
        </p:nvSpPr>
        <p:spPr>
          <a:xfrm>
            <a:off x="520244" y="1710503"/>
            <a:ext cx="6656261" cy="853813"/>
          </a:xfrm>
        </p:spPr>
        <p:txBody>
          <a:bodyPr vert="horz" lIns="91440" tIns="45720" rIns="91440" bIns="45720" rtlCol="0" anchor="t">
            <a:normAutofit/>
          </a:bodyPr>
          <a:lstStyle/>
          <a:p>
            <a:pPr marL="0" indent="0">
              <a:buNone/>
            </a:pPr>
            <a:r>
              <a:rPr lang="en-US" sz="1900">
                <a:ea typeface="+mn-lt"/>
                <a:cs typeface="+mn-lt"/>
              </a:rPr>
              <a:t>Constraint programming and customizable search algorithms</a:t>
            </a:r>
          </a:p>
          <a:p>
            <a:pPr marL="0" indent="0">
              <a:buNone/>
            </a:pPr>
            <a:r>
              <a:rPr lang="en-US" sz="1900">
                <a:ea typeface="+mn-lt"/>
                <a:cs typeface="+mn-lt"/>
              </a:rPr>
              <a:t>Input: </a:t>
            </a:r>
            <a:r>
              <a:rPr lang="en-US" sz="1900" err="1">
                <a:ea typeface="+mn-lt"/>
                <a:cs typeface="+mn-lt"/>
              </a:rPr>
              <a:t>dis_mat</a:t>
            </a:r>
            <a:r>
              <a:rPr lang="en-US" sz="1900">
                <a:ea typeface="+mn-lt"/>
                <a:cs typeface="+mn-lt"/>
              </a:rPr>
              <a:t>, </a:t>
            </a:r>
            <a:r>
              <a:rPr lang="en-US" sz="1900" err="1">
                <a:ea typeface="+mn-lt"/>
                <a:cs typeface="+mn-lt"/>
              </a:rPr>
              <a:t>dur_mat</a:t>
            </a:r>
            <a:r>
              <a:rPr lang="en-US" sz="1900">
                <a:ea typeface="+mn-lt"/>
                <a:cs typeface="+mn-lt"/>
              </a:rPr>
              <a:t>, demand, vehicle capacity</a:t>
            </a:r>
            <a:endParaRPr lang="en-US"/>
          </a:p>
          <a:p>
            <a:pPr marL="0" indent="0">
              <a:buNone/>
            </a:pPr>
            <a:endParaRPr lang="en-US" sz="1900">
              <a:ea typeface="+mn-lt"/>
              <a:cs typeface="+mn-lt"/>
            </a:endParaRPr>
          </a:p>
          <a:p>
            <a:pPr marL="0" indent="0">
              <a:buNone/>
            </a:pPr>
            <a:endParaRPr lang="en-US">
              <a:ea typeface="Calibri"/>
              <a:cs typeface="Calibri"/>
            </a:endParaRPr>
          </a:p>
          <a:p>
            <a:pPr marL="0" indent="0">
              <a:buNone/>
            </a:pPr>
            <a:endParaRPr lang="en-US"/>
          </a:p>
        </p:txBody>
      </p:sp>
      <p:sp>
        <p:nvSpPr>
          <p:cNvPr id="3" name="TextBox 2">
            <a:extLst>
              <a:ext uri="{FF2B5EF4-FFF2-40B4-BE49-F238E27FC236}">
                <a16:creationId xmlns:a16="http://schemas.microsoft.com/office/drawing/2014/main" id="{C3C0C260-F565-7343-1CD4-64DCC9D5E580}"/>
              </a:ext>
            </a:extLst>
          </p:cNvPr>
          <p:cNvSpPr txBox="1"/>
          <p:nvPr/>
        </p:nvSpPr>
        <p:spPr>
          <a:xfrm>
            <a:off x="937260" y="2887980"/>
            <a:ext cx="184731" cy="369332"/>
          </a:xfrm>
          <a:prstGeom prst="rect">
            <a:avLst/>
          </a:prstGeom>
          <a:noFill/>
        </p:spPr>
        <p:txBody>
          <a:bodyPr wrap="square" rtlCol="0">
            <a:spAutoFit/>
          </a:bodyPr>
          <a:lstStyle/>
          <a:p>
            <a:endParaRPr lang="en-US"/>
          </a:p>
        </p:txBody>
      </p:sp>
      <p:sp>
        <p:nvSpPr>
          <p:cNvPr id="5" name="TextBox 4">
            <a:extLst>
              <a:ext uri="{FF2B5EF4-FFF2-40B4-BE49-F238E27FC236}">
                <a16:creationId xmlns:a16="http://schemas.microsoft.com/office/drawing/2014/main" id="{2FD9393D-81F6-8498-ACE1-74BE2A04308A}"/>
              </a:ext>
            </a:extLst>
          </p:cNvPr>
          <p:cNvSpPr txBox="1"/>
          <p:nvPr/>
        </p:nvSpPr>
        <p:spPr>
          <a:xfrm>
            <a:off x="459350" y="5460550"/>
            <a:ext cx="7022724" cy="830997"/>
          </a:xfrm>
          <a:prstGeom prst="rect">
            <a:avLst/>
          </a:prstGeom>
          <a:noFill/>
        </p:spPr>
        <p:txBody>
          <a:bodyPr wrap="square" lIns="91440" tIns="45720" rIns="91440" bIns="45720" rtlCol="0" anchor="t">
            <a:spAutoFit/>
          </a:bodyPr>
          <a:lstStyle/>
          <a:p>
            <a:r>
              <a:rPr lang="en-US" sz="1600">
                <a:cs typeface="Calibri"/>
              </a:rPr>
              <a:t>Routes' number: 17, Vehicles' number: 30</a:t>
            </a:r>
            <a:endParaRPr lang="en-US" sz="1600"/>
          </a:p>
          <a:p>
            <a:r>
              <a:rPr lang="en-US" sz="1600"/>
              <a:t>Total distance: 1138.509 km; Total time: 118.05 h; </a:t>
            </a:r>
            <a:r>
              <a:rPr lang="en-US" sz="1600">
                <a:ea typeface="+mn-lt"/>
                <a:cs typeface="+mn-lt"/>
              </a:rPr>
              <a:t>Total demand: 18328</a:t>
            </a:r>
            <a:endParaRPr lang="en-US" sz="1600">
              <a:cs typeface="Calibri"/>
            </a:endParaRPr>
          </a:p>
          <a:p>
            <a:r>
              <a:rPr lang="en-US" sz="1600">
                <a:cs typeface="Calibri"/>
              </a:rPr>
              <a:t>Average distance: 66.97 km; Average time: 6.944h;  Avg demand: 1078.12</a:t>
            </a:r>
          </a:p>
        </p:txBody>
      </p:sp>
      <p:pic>
        <p:nvPicPr>
          <p:cNvPr id="7" name="Picture 6">
            <a:extLst>
              <a:ext uri="{FF2B5EF4-FFF2-40B4-BE49-F238E27FC236}">
                <a16:creationId xmlns:a16="http://schemas.microsoft.com/office/drawing/2014/main" id="{7DD962F9-5131-262A-C9C6-AF5406B097A2}"/>
              </a:ext>
            </a:extLst>
          </p:cNvPr>
          <p:cNvPicPr>
            <a:picLocks noChangeAspect="1"/>
          </p:cNvPicPr>
          <p:nvPr/>
        </p:nvPicPr>
        <p:blipFill>
          <a:blip r:embed="rId2"/>
          <a:stretch>
            <a:fillRect/>
          </a:stretch>
        </p:blipFill>
        <p:spPr>
          <a:xfrm>
            <a:off x="6803133" y="1960312"/>
            <a:ext cx="5098434" cy="4083697"/>
          </a:xfrm>
          <a:prstGeom prst="rect">
            <a:avLst/>
          </a:prstGeom>
        </p:spPr>
      </p:pic>
      <p:pic>
        <p:nvPicPr>
          <p:cNvPr id="17" name="Picture 16">
            <a:extLst>
              <a:ext uri="{FF2B5EF4-FFF2-40B4-BE49-F238E27FC236}">
                <a16:creationId xmlns:a16="http://schemas.microsoft.com/office/drawing/2014/main" id="{F01F4514-A729-0E04-AE02-178DEEBB2ADA}"/>
              </a:ext>
            </a:extLst>
          </p:cNvPr>
          <p:cNvPicPr>
            <a:picLocks noChangeAspect="1"/>
          </p:cNvPicPr>
          <p:nvPr/>
        </p:nvPicPr>
        <p:blipFill>
          <a:blip r:embed="rId3"/>
          <a:stretch>
            <a:fillRect/>
          </a:stretch>
        </p:blipFill>
        <p:spPr>
          <a:xfrm>
            <a:off x="519356" y="2435731"/>
            <a:ext cx="5951953" cy="2677311"/>
          </a:xfrm>
          <a:prstGeom prst="rect">
            <a:avLst/>
          </a:prstGeom>
        </p:spPr>
      </p:pic>
      <p:pic>
        <p:nvPicPr>
          <p:cNvPr id="6" name="Picture 5" descr="A close-up of a logo&#10;&#10;Description automatically generated">
            <a:extLst>
              <a:ext uri="{FF2B5EF4-FFF2-40B4-BE49-F238E27FC236}">
                <a16:creationId xmlns:a16="http://schemas.microsoft.com/office/drawing/2014/main" id="{2C592AB4-B5F4-6C5E-6416-1C241A426B30}"/>
              </a:ext>
            </a:extLst>
          </p:cNvPr>
          <p:cNvPicPr>
            <a:picLocks noChangeAspect="1"/>
          </p:cNvPicPr>
          <p:nvPr/>
        </p:nvPicPr>
        <p:blipFill>
          <a:blip r:embed="rId4"/>
          <a:stretch>
            <a:fillRect/>
          </a:stretch>
        </p:blipFill>
        <p:spPr>
          <a:xfrm>
            <a:off x="8168544" y="471316"/>
            <a:ext cx="3831243" cy="647152"/>
          </a:xfrm>
          <a:prstGeom prst="rect">
            <a:avLst/>
          </a:prstGeom>
        </p:spPr>
      </p:pic>
    </p:spTree>
    <p:extLst>
      <p:ext uri="{BB962C8B-B14F-4D97-AF65-F5344CB8AC3E}">
        <p14:creationId xmlns:p14="http://schemas.microsoft.com/office/powerpoint/2010/main" val="781867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E03178-0105-5C63-BB70-FE33BEA3F4EF}"/>
              </a:ext>
            </a:extLst>
          </p:cNvPr>
          <p:cNvSpPr>
            <a:spLocks noGrp="1"/>
          </p:cNvSpPr>
          <p:nvPr>
            <p:ph type="title"/>
          </p:nvPr>
        </p:nvSpPr>
        <p:spPr>
          <a:xfrm>
            <a:off x="1371599" y="294538"/>
            <a:ext cx="9895951" cy="1033669"/>
          </a:xfrm>
        </p:spPr>
        <p:txBody>
          <a:bodyPr>
            <a:normAutofit/>
          </a:bodyPr>
          <a:lstStyle/>
          <a:p>
            <a:r>
              <a:rPr lang="en-US">
                <a:solidFill>
                  <a:srgbClr val="FFFFFF"/>
                </a:solidFill>
                <a:ea typeface="Calibri Light"/>
                <a:cs typeface="Calibri Light"/>
              </a:rPr>
              <a:t>Conclusion</a:t>
            </a:r>
          </a:p>
        </p:txBody>
      </p:sp>
      <p:sp>
        <p:nvSpPr>
          <p:cNvPr id="5" name="Content Placeholder 4">
            <a:extLst>
              <a:ext uri="{FF2B5EF4-FFF2-40B4-BE49-F238E27FC236}">
                <a16:creationId xmlns:a16="http://schemas.microsoft.com/office/drawing/2014/main" id="{B31632D0-04D5-B32F-9E8A-A6FBD123BB8E}"/>
              </a:ext>
            </a:extLst>
          </p:cNvPr>
          <p:cNvSpPr>
            <a:spLocks noGrp="1"/>
          </p:cNvSpPr>
          <p:nvPr>
            <p:ph idx="1"/>
          </p:nvPr>
        </p:nvSpPr>
        <p:spPr>
          <a:xfrm>
            <a:off x="838200" y="1935265"/>
            <a:ext cx="10515600" cy="4351338"/>
          </a:xfrm>
        </p:spPr>
        <p:txBody>
          <a:bodyPr vert="horz" lIns="91440" tIns="45720" rIns="91440" bIns="45720" rtlCol="0" anchor="t">
            <a:normAutofit/>
          </a:bodyPr>
          <a:lstStyle/>
          <a:p>
            <a:r>
              <a:rPr lang="en-US" sz="2400" b="1" err="1">
                <a:cs typeface="Calibri"/>
              </a:rPr>
              <a:t>PyVRP</a:t>
            </a:r>
            <a:r>
              <a:rPr lang="en-US" sz="2400" b="1">
                <a:cs typeface="Calibri"/>
              </a:rPr>
              <a:t> </a:t>
            </a:r>
            <a:r>
              <a:rPr lang="en-US" sz="2400">
                <a:cs typeface="Calibri"/>
              </a:rPr>
              <a:t>achieved a significantly lower total distance (706.758 km) compared to OR-Tools, suggesting it might have found a more efficient set of routes in terms of distance. However, it did so with fewer routes (12) and higher average demand per route.</a:t>
            </a:r>
          </a:p>
          <a:p>
            <a:r>
              <a:rPr lang="en-US" sz="2400" b="1">
                <a:cs typeface="Calibri"/>
              </a:rPr>
              <a:t>OR-Tools</a:t>
            </a:r>
            <a:r>
              <a:rPr lang="en-US" sz="2400">
                <a:cs typeface="Calibri"/>
              </a:rPr>
              <a:t>, on the other hand, resulted in a higher total distance (1138.509 km) but used more routes (17), vehicles (30), and less demand for each route. This could indicate an approach to balance route distances and the number of routes or vehicles used.</a:t>
            </a:r>
          </a:p>
          <a:p>
            <a:r>
              <a:rPr lang="en-US" sz="2400">
                <a:cs typeface="Calibri"/>
              </a:rPr>
              <a:t>We still need to consider other factors and requirements from </a:t>
            </a:r>
            <a:r>
              <a:rPr lang="en-US" sz="2400" err="1">
                <a:cs typeface="Calibri"/>
              </a:rPr>
              <a:t>Luyan</a:t>
            </a:r>
            <a:r>
              <a:rPr lang="en-US" sz="2400">
                <a:cs typeface="Calibri"/>
              </a:rPr>
              <a:t>, like time, number of vehicles, vehicles' capacity, and demand per route. </a:t>
            </a:r>
          </a:p>
        </p:txBody>
      </p:sp>
    </p:spTree>
    <p:extLst>
      <p:ext uri="{BB962C8B-B14F-4D97-AF65-F5344CB8AC3E}">
        <p14:creationId xmlns:p14="http://schemas.microsoft.com/office/powerpoint/2010/main" val="2347754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101010 data lines to infinity">
            <a:extLst>
              <a:ext uri="{FF2B5EF4-FFF2-40B4-BE49-F238E27FC236}">
                <a16:creationId xmlns:a16="http://schemas.microsoft.com/office/drawing/2014/main" id="{299EA8CB-ACDD-AE5B-46DE-DF8A5413423C}"/>
              </a:ext>
            </a:extLst>
          </p:cNvPr>
          <p:cNvPicPr>
            <a:picLocks noChangeAspect="1"/>
          </p:cNvPicPr>
          <p:nvPr/>
        </p:nvPicPr>
        <p:blipFill rotWithShape="1">
          <a:blip r:embed="rId2"/>
          <a:srcRect l="28830" r="25326"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D89BDF7-4F88-22A4-B907-1CD2AC3DE800}"/>
              </a:ext>
            </a:extLst>
          </p:cNvPr>
          <p:cNvSpPr>
            <a:spLocks noGrp="1"/>
          </p:cNvSpPr>
          <p:nvPr>
            <p:ph type="ctrTitle"/>
          </p:nvPr>
        </p:nvSpPr>
        <p:spPr>
          <a:xfrm>
            <a:off x="5504902" y="414322"/>
            <a:ext cx="6444713" cy="1694278"/>
          </a:xfrm>
        </p:spPr>
        <p:txBody>
          <a:bodyPr vert="horz" lIns="91440" tIns="45720" rIns="91440" bIns="45720" rtlCol="0" anchor="ctr">
            <a:normAutofit/>
          </a:bodyPr>
          <a:lstStyle/>
          <a:p>
            <a:pPr algn="l"/>
            <a:r>
              <a:rPr lang="en-US" sz="4400">
                <a:cs typeface="Calibri Light"/>
              </a:rPr>
              <a:t>Future works</a:t>
            </a:r>
          </a:p>
        </p:txBody>
      </p:sp>
      <p:sp>
        <p:nvSpPr>
          <p:cNvPr id="3" name="Subtitle 2">
            <a:extLst>
              <a:ext uri="{FF2B5EF4-FFF2-40B4-BE49-F238E27FC236}">
                <a16:creationId xmlns:a16="http://schemas.microsoft.com/office/drawing/2014/main" id="{C8E3DE24-0BE8-5408-5E8A-A8B07E3453D0}"/>
              </a:ext>
            </a:extLst>
          </p:cNvPr>
          <p:cNvSpPr>
            <a:spLocks noGrp="1"/>
          </p:cNvSpPr>
          <p:nvPr>
            <p:ph type="subTitle" idx="1"/>
          </p:nvPr>
        </p:nvSpPr>
        <p:spPr>
          <a:xfrm>
            <a:off x="5397961" y="1868487"/>
            <a:ext cx="5721484" cy="4351338"/>
          </a:xfrm>
        </p:spPr>
        <p:txBody>
          <a:bodyPr vert="horz" lIns="91440" tIns="45720" rIns="91440" bIns="45720" rtlCol="0" anchor="t">
            <a:noAutofit/>
          </a:bodyPr>
          <a:lstStyle/>
          <a:p>
            <a:pPr marL="342900" indent="-228600" algn="l">
              <a:buFont typeface="Arial" panose="020B0604020202020204" pitchFamily="34" charset="0"/>
              <a:buChar char="•"/>
            </a:pPr>
            <a:r>
              <a:rPr lang="en-US" sz="2800">
                <a:cs typeface="Calibri"/>
              </a:rPr>
              <a:t>Multiple commodities</a:t>
            </a:r>
          </a:p>
          <a:p>
            <a:pPr marL="342900" indent="-228600" algn="l">
              <a:buFont typeface="Arial" panose="020B0604020202020204" pitchFamily="34" charset="0"/>
              <a:buChar char="•"/>
            </a:pPr>
            <a:r>
              <a:rPr lang="en-US" sz="2800">
                <a:cs typeface="Calibri"/>
              </a:rPr>
              <a:t>Daily Optimization </a:t>
            </a:r>
          </a:p>
          <a:p>
            <a:pPr marL="342900" indent="-228600" algn="l">
              <a:buFont typeface="Arial" panose="020B0604020202020204" pitchFamily="34" charset="0"/>
              <a:buChar char="•"/>
            </a:pPr>
            <a:r>
              <a:rPr lang="en-US" sz="2800">
                <a:cs typeface="Calibri"/>
              </a:rPr>
              <a:t>Optimize on vehicle loading</a:t>
            </a:r>
          </a:p>
          <a:p>
            <a:pPr marL="342900" indent="-228600" algn="l">
              <a:buChar char="•"/>
            </a:pPr>
            <a:r>
              <a:rPr lang="en-US" sz="2800">
                <a:cs typeface="Calibri"/>
              </a:rPr>
              <a:t>Special Shipping conditions:</a:t>
            </a:r>
          </a:p>
          <a:p>
            <a:pPr marL="800100" lvl="1" indent="-228600" algn="l">
              <a:buChar char="•"/>
            </a:pPr>
            <a:r>
              <a:rPr lang="en-US" sz="2800">
                <a:cs typeface="Calibri"/>
              </a:rPr>
              <a:t>Cold-Chain</a:t>
            </a:r>
          </a:p>
          <a:p>
            <a:pPr marL="800100" lvl="1" indent="-228600" algn="l">
              <a:buChar char="•"/>
            </a:pPr>
            <a:r>
              <a:rPr lang="en-US" sz="2800">
                <a:cs typeface="Calibri"/>
              </a:rPr>
              <a:t>Urgent order</a:t>
            </a:r>
          </a:p>
          <a:p>
            <a:pPr marL="342900" indent="-228600" algn="l">
              <a:buChar char="•"/>
            </a:pPr>
            <a:endParaRPr lang="en-US">
              <a:cs typeface="Calibri"/>
            </a:endParaRPr>
          </a:p>
        </p:txBody>
      </p:sp>
    </p:spTree>
    <p:extLst>
      <p:ext uri="{BB962C8B-B14F-4D97-AF65-F5344CB8AC3E}">
        <p14:creationId xmlns:p14="http://schemas.microsoft.com/office/powerpoint/2010/main" val="2731491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E03178-0105-5C63-BB70-FE33BEA3F4EF}"/>
              </a:ext>
            </a:extLst>
          </p:cNvPr>
          <p:cNvSpPr>
            <a:spLocks noGrp="1"/>
          </p:cNvSpPr>
          <p:nvPr>
            <p:ph type="title"/>
          </p:nvPr>
        </p:nvSpPr>
        <p:spPr>
          <a:xfrm>
            <a:off x="1371599" y="294538"/>
            <a:ext cx="9895951" cy="1033669"/>
          </a:xfrm>
        </p:spPr>
        <p:txBody>
          <a:bodyPr>
            <a:normAutofit/>
          </a:bodyPr>
          <a:lstStyle/>
          <a:p>
            <a:r>
              <a:rPr lang="en-US">
                <a:solidFill>
                  <a:srgbClr val="FFFFFF"/>
                </a:solidFill>
                <a:ea typeface="Calibri Light"/>
                <a:cs typeface="Calibri Light"/>
              </a:rPr>
              <a:t>Reference</a:t>
            </a:r>
          </a:p>
        </p:txBody>
      </p:sp>
      <p:sp>
        <p:nvSpPr>
          <p:cNvPr id="5" name="Content Placeholder 4">
            <a:extLst>
              <a:ext uri="{FF2B5EF4-FFF2-40B4-BE49-F238E27FC236}">
                <a16:creationId xmlns:a16="http://schemas.microsoft.com/office/drawing/2014/main" id="{B31632D0-04D5-B32F-9E8A-A6FBD123BB8E}"/>
              </a:ext>
            </a:extLst>
          </p:cNvPr>
          <p:cNvSpPr>
            <a:spLocks noGrp="1"/>
          </p:cNvSpPr>
          <p:nvPr>
            <p:ph idx="1"/>
          </p:nvPr>
        </p:nvSpPr>
        <p:spPr>
          <a:xfrm>
            <a:off x="838200" y="1935265"/>
            <a:ext cx="10515600" cy="4351338"/>
          </a:xfrm>
        </p:spPr>
        <p:txBody>
          <a:bodyPr vert="horz" lIns="91440" tIns="45720" rIns="91440" bIns="45720" rtlCol="0" anchor="t">
            <a:normAutofit/>
          </a:bodyPr>
          <a:lstStyle/>
          <a:p>
            <a:r>
              <a:rPr lang="en-US" sz="2400" b="1" err="1">
                <a:cs typeface="Calibri"/>
              </a:rPr>
              <a:t>PyVRP</a:t>
            </a:r>
            <a:r>
              <a:rPr lang="en-US" sz="2400" b="1">
                <a:cs typeface="Calibri"/>
              </a:rPr>
              <a:t>: </a:t>
            </a:r>
            <a:r>
              <a:rPr lang="en-US" sz="2400">
                <a:ea typeface="+mn-lt"/>
                <a:cs typeface="+mn-lt"/>
                <a:hlinkClick r:id="rId2"/>
              </a:rPr>
              <a:t>https://pyvrp.org/</a:t>
            </a:r>
            <a:endParaRPr lang="en-US">
              <a:cs typeface="Calibri"/>
            </a:endParaRPr>
          </a:p>
          <a:p>
            <a:r>
              <a:rPr lang="en-US" sz="2400" b="1">
                <a:cs typeface="Calibri"/>
              </a:rPr>
              <a:t>OR-Tools: </a:t>
            </a:r>
            <a:r>
              <a:rPr lang="en-US" sz="2400">
                <a:ea typeface="+mn-lt"/>
                <a:cs typeface="+mn-lt"/>
                <a:hlinkClick r:id="rId3"/>
              </a:rPr>
              <a:t>https://developers.google.com/optimization/introduction</a:t>
            </a:r>
            <a:endParaRPr lang="en-US" sz="2400">
              <a:cs typeface="Calibri"/>
            </a:endParaRPr>
          </a:p>
          <a:p>
            <a:r>
              <a:rPr lang="en-US" sz="2400">
                <a:ea typeface="+mn-lt"/>
                <a:cs typeface="+mn-lt"/>
                <a:hlinkClick r:id="rId4"/>
              </a:rPr>
              <a:t>https://proceedings.neurips.cc/paper_files/paper/2018/file/9fb4651c05b2ed70fba5afe0b039a550-Paper.pdf</a:t>
            </a:r>
            <a:endParaRPr lang="en-US" sz="2400">
              <a:cs typeface="Calibri"/>
            </a:endParaRPr>
          </a:p>
          <a:p>
            <a:r>
              <a:rPr lang="en-US" sz="2400">
                <a:ea typeface="+mn-lt"/>
                <a:cs typeface="+mn-lt"/>
                <a:hlinkClick r:id="rId5"/>
              </a:rPr>
              <a:t>https://euro-neurips-vrp-2022.challenges.ortec.com/</a:t>
            </a:r>
          </a:p>
          <a:p>
            <a:r>
              <a:rPr lang="en-US" sz="2400">
                <a:ea typeface="+mn-lt"/>
                <a:cs typeface="+mn-lt"/>
                <a:hlinkClick r:id="rId6"/>
              </a:rPr>
              <a:t>https://www.researchgate.net/publication/330668917_Solving_a_dynamic_vehicle_routing_problem_with_soft_time_windows_based_on_static_problem_resolution_by_a_hybrid_approach</a:t>
            </a:r>
          </a:p>
          <a:p>
            <a:r>
              <a:rPr lang="en-US" sz="2400" b="1">
                <a:cs typeface="Calibri"/>
              </a:rPr>
              <a:t>Amazon Fulfillment Network: </a:t>
            </a:r>
            <a:r>
              <a:rPr lang="en-US" sz="2400">
                <a:ea typeface="+mn-lt"/>
                <a:cs typeface="+mn-lt"/>
                <a:hlinkClick r:id="rId6"/>
              </a:rPr>
              <a:t>https://pubsonline.informs.org/do/10.1287/orms.2022.05.24n/full/</a:t>
            </a:r>
          </a:p>
          <a:p>
            <a:pPr marL="0" indent="0">
              <a:buNone/>
            </a:pPr>
            <a:endParaRPr lang="en-US" sz="2400">
              <a:ea typeface="+mn-lt"/>
              <a:cs typeface="+mn-lt"/>
            </a:endParaRPr>
          </a:p>
        </p:txBody>
      </p:sp>
    </p:spTree>
    <p:extLst>
      <p:ext uri="{BB962C8B-B14F-4D97-AF65-F5344CB8AC3E}">
        <p14:creationId xmlns:p14="http://schemas.microsoft.com/office/powerpoint/2010/main" val="2018794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DCD674-4A2A-EBD8-E480-0E15C7889309}"/>
              </a:ext>
            </a:extLst>
          </p:cNvPr>
          <p:cNvSpPr>
            <a:spLocks noGrp="1"/>
          </p:cNvSpPr>
          <p:nvPr>
            <p:ph type="title"/>
          </p:nvPr>
        </p:nvSpPr>
        <p:spPr>
          <a:xfrm>
            <a:off x="1371599" y="294538"/>
            <a:ext cx="9895951" cy="1033669"/>
          </a:xfrm>
        </p:spPr>
        <p:txBody>
          <a:bodyPr>
            <a:normAutofit/>
          </a:bodyPr>
          <a:lstStyle/>
          <a:p>
            <a:r>
              <a:rPr lang="en-US" sz="4000">
                <a:solidFill>
                  <a:srgbClr val="FFFFFF"/>
                </a:solidFill>
                <a:ea typeface="Calibri Light"/>
                <a:cs typeface="Calibri Light"/>
              </a:rPr>
              <a:t>Project Overview</a:t>
            </a:r>
          </a:p>
        </p:txBody>
      </p:sp>
      <p:sp>
        <p:nvSpPr>
          <p:cNvPr id="5" name="Content Placeholder 4">
            <a:extLst>
              <a:ext uri="{FF2B5EF4-FFF2-40B4-BE49-F238E27FC236}">
                <a16:creationId xmlns:a16="http://schemas.microsoft.com/office/drawing/2014/main" id="{C34D3917-D828-B53C-87E2-8B1EAFC9AA58}"/>
              </a:ext>
            </a:extLst>
          </p:cNvPr>
          <p:cNvSpPr>
            <a:spLocks noGrp="1"/>
          </p:cNvSpPr>
          <p:nvPr>
            <p:ph idx="1"/>
          </p:nvPr>
        </p:nvSpPr>
        <p:spPr>
          <a:xfrm>
            <a:off x="887046" y="2870933"/>
            <a:ext cx="10515600" cy="599954"/>
          </a:xfrm>
        </p:spPr>
        <p:txBody>
          <a:bodyPr vert="horz" lIns="91440" tIns="45720" rIns="91440" bIns="45720" rtlCol="0" anchor="t">
            <a:normAutofit/>
          </a:bodyPr>
          <a:lstStyle/>
          <a:p>
            <a:pPr>
              <a:buFont typeface="Calibri" panose="020B0604020202020204" pitchFamily="34" charset="0"/>
              <a:buChar char="-"/>
            </a:pPr>
            <a:r>
              <a:rPr lang="en-US" sz="2200">
                <a:cs typeface="Calibri" panose="020F0502020204030204"/>
              </a:rPr>
              <a:t>General Procedure: </a:t>
            </a:r>
          </a:p>
        </p:txBody>
      </p:sp>
      <p:sp>
        <p:nvSpPr>
          <p:cNvPr id="4" name="Content Placeholder 4">
            <a:extLst>
              <a:ext uri="{FF2B5EF4-FFF2-40B4-BE49-F238E27FC236}">
                <a16:creationId xmlns:a16="http://schemas.microsoft.com/office/drawing/2014/main" id="{3AA2E817-7D9C-1EDF-BBC1-C1CC14FDFF5D}"/>
              </a:ext>
            </a:extLst>
          </p:cNvPr>
          <p:cNvSpPr txBox="1">
            <a:spLocks/>
          </p:cNvSpPr>
          <p:nvPr/>
        </p:nvSpPr>
        <p:spPr>
          <a:xfrm>
            <a:off x="883138" y="5436333"/>
            <a:ext cx="10515600" cy="1303337"/>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alibri" panose="020B0604020202020204" pitchFamily="34" charset="0"/>
              <a:buChar char="-"/>
            </a:pPr>
            <a:r>
              <a:rPr lang="en-US" sz="2200">
                <a:cs typeface="Calibri" panose="020F0502020204030204"/>
              </a:rPr>
              <a:t>Goal: Develop a route minimizing cost constrained by the vehicle </a:t>
            </a:r>
            <a:r>
              <a:rPr lang="en-US" sz="2200" b="1">
                <a:cs typeface="Calibri" panose="020F0502020204030204"/>
              </a:rPr>
              <a:t>capacity limit</a:t>
            </a:r>
            <a:r>
              <a:rPr lang="en-US" sz="2200">
                <a:cs typeface="Calibri" panose="020F0502020204030204"/>
              </a:rPr>
              <a:t> and client </a:t>
            </a:r>
            <a:r>
              <a:rPr lang="en-US" sz="2200" b="1">
                <a:cs typeface="Calibri" panose="020F0502020204030204"/>
              </a:rPr>
              <a:t>time window limit</a:t>
            </a:r>
            <a:r>
              <a:rPr lang="en-US" sz="2200">
                <a:cs typeface="Calibri" panose="020F0502020204030204"/>
              </a:rPr>
              <a:t>.</a:t>
            </a:r>
          </a:p>
          <a:p>
            <a:pPr lvl="1">
              <a:buFont typeface="Courier New" panose="020B0604020202020204" pitchFamily="34" charset="0"/>
              <a:buChar char="o"/>
            </a:pPr>
            <a:r>
              <a:rPr lang="en-US" sz="1800">
                <a:cs typeface="Calibri" panose="020F0502020204030204"/>
              </a:rPr>
              <a:t>What orders should one vehicle be responsible for?</a:t>
            </a:r>
          </a:p>
          <a:p>
            <a:pPr lvl="1">
              <a:buFont typeface="Courier New" panose="020B0604020202020204" pitchFamily="34" charset="0"/>
              <a:buChar char="o"/>
            </a:pPr>
            <a:r>
              <a:rPr lang="en-US" sz="1800">
                <a:cs typeface="Calibri" panose="020F0502020204030204"/>
              </a:rPr>
              <a:t>In what order should a vehicle travel?</a:t>
            </a:r>
          </a:p>
        </p:txBody>
      </p:sp>
      <p:sp>
        <p:nvSpPr>
          <p:cNvPr id="7" name="Content Placeholder 4">
            <a:extLst>
              <a:ext uri="{FF2B5EF4-FFF2-40B4-BE49-F238E27FC236}">
                <a16:creationId xmlns:a16="http://schemas.microsoft.com/office/drawing/2014/main" id="{1701B453-DF6F-E23C-B7FD-DADD2B890C1F}"/>
              </a:ext>
            </a:extLst>
          </p:cNvPr>
          <p:cNvSpPr txBox="1">
            <a:spLocks/>
          </p:cNvSpPr>
          <p:nvPr/>
        </p:nvSpPr>
        <p:spPr>
          <a:xfrm>
            <a:off x="883138" y="1811948"/>
            <a:ext cx="11173441" cy="131310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alibri" panose="020B0604020202020204" pitchFamily="34" charset="0"/>
              <a:buChar char="-"/>
            </a:pPr>
            <a:r>
              <a:rPr lang="en-US" sz="2200">
                <a:cs typeface="Calibri" panose="020F0502020204030204"/>
              </a:rPr>
              <a:t>Task: </a:t>
            </a:r>
          </a:p>
          <a:p>
            <a:pPr marL="457200" lvl="1" indent="0">
              <a:buNone/>
            </a:pPr>
            <a:r>
              <a:rPr lang="en-US" sz="2200">
                <a:cs typeface="Calibri" panose="020F0502020204030204"/>
              </a:rPr>
              <a:t>Muti-vehicle, single-deport, same-city (Xiamen) medicine delivery problem for </a:t>
            </a:r>
            <a:r>
              <a:rPr lang="en-US" sz="2200" err="1">
                <a:cs typeface="Calibri" panose="020F0502020204030204"/>
              </a:rPr>
              <a:t>Luyan</a:t>
            </a:r>
            <a:r>
              <a:rPr lang="en-US" sz="2200">
                <a:cs typeface="Calibri" panose="020F0502020204030204"/>
              </a:rPr>
              <a:t> Company</a:t>
            </a:r>
          </a:p>
        </p:txBody>
      </p:sp>
      <p:sp>
        <p:nvSpPr>
          <p:cNvPr id="13" name="Rectangle 12">
            <a:extLst>
              <a:ext uri="{FF2B5EF4-FFF2-40B4-BE49-F238E27FC236}">
                <a16:creationId xmlns:a16="http://schemas.microsoft.com/office/drawing/2014/main" id="{53D9BBDB-704B-309C-EA22-C78981BACDA9}"/>
              </a:ext>
            </a:extLst>
          </p:cNvPr>
          <p:cNvSpPr/>
          <p:nvPr/>
        </p:nvSpPr>
        <p:spPr>
          <a:xfrm>
            <a:off x="1537941" y="3470723"/>
            <a:ext cx="1514231" cy="9671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Orders </a:t>
            </a:r>
            <a:r>
              <a:rPr lang="en-US" err="1">
                <a:solidFill>
                  <a:schemeClr val="tx1"/>
                </a:solidFill>
                <a:ea typeface="+mn-lt"/>
                <a:cs typeface="+mn-lt"/>
              </a:rPr>
              <a:t>accumulate</a:t>
            </a:r>
            <a:r>
              <a:rPr lang="en-US" err="1"/>
              <a:t>e</a:t>
            </a:r>
            <a:endParaRPr lang="en-US">
              <a:cs typeface="Calibri"/>
            </a:endParaRPr>
          </a:p>
        </p:txBody>
      </p:sp>
      <p:sp>
        <p:nvSpPr>
          <p:cNvPr id="15" name="Rectangle 14">
            <a:extLst>
              <a:ext uri="{FF2B5EF4-FFF2-40B4-BE49-F238E27FC236}">
                <a16:creationId xmlns:a16="http://schemas.microsoft.com/office/drawing/2014/main" id="{F2558796-37D9-37A3-493C-4BEF82678D20}"/>
              </a:ext>
            </a:extLst>
          </p:cNvPr>
          <p:cNvSpPr/>
          <p:nvPr/>
        </p:nvSpPr>
        <p:spPr>
          <a:xfrm>
            <a:off x="4488247" y="3460954"/>
            <a:ext cx="1963615" cy="9671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Workers collect items from warehouse</a:t>
            </a:r>
          </a:p>
        </p:txBody>
      </p:sp>
      <p:sp>
        <p:nvSpPr>
          <p:cNvPr id="17" name="Rectangle 16">
            <a:extLst>
              <a:ext uri="{FF2B5EF4-FFF2-40B4-BE49-F238E27FC236}">
                <a16:creationId xmlns:a16="http://schemas.microsoft.com/office/drawing/2014/main" id="{325E6982-5C70-ACB0-EE2C-70DE223A5839}"/>
              </a:ext>
            </a:extLst>
          </p:cNvPr>
          <p:cNvSpPr/>
          <p:nvPr/>
        </p:nvSpPr>
        <p:spPr>
          <a:xfrm>
            <a:off x="7887940" y="3460954"/>
            <a:ext cx="1963615" cy="9671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Drivers deliver orders to clients</a:t>
            </a:r>
          </a:p>
        </p:txBody>
      </p:sp>
      <p:pic>
        <p:nvPicPr>
          <p:cNvPr id="18" name="Graphic 17" descr="Truck outline">
            <a:extLst>
              <a:ext uri="{FF2B5EF4-FFF2-40B4-BE49-F238E27FC236}">
                <a16:creationId xmlns:a16="http://schemas.microsoft.com/office/drawing/2014/main" id="{B9C4CC00-0FE0-6223-3D7F-26DDCE0BD9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36723" y="4124569"/>
            <a:ext cx="631093" cy="621324"/>
          </a:xfrm>
          <a:prstGeom prst="rect">
            <a:avLst/>
          </a:prstGeom>
        </p:spPr>
      </p:pic>
      <p:pic>
        <p:nvPicPr>
          <p:cNvPr id="19" name="Graphic 18" descr="Warehouse outline">
            <a:extLst>
              <a:ext uri="{FF2B5EF4-FFF2-40B4-BE49-F238E27FC236}">
                <a16:creationId xmlns:a16="http://schemas.microsoft.com/office/drawing/2014/main" id="{06930293-C3B5-7FCB-B06F-D225900D09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37030" y="4114802"/>
            <a:ext cx="631093" cy="601785"/>
          </a:xfrm>
          <a:prstGeom prst="rect">
            <a:avLst/>
          </a:prstGeom>
        </p:spPr>
      </p:pic>
      <p:pic>
        <p:nvPicPr>
          <p:cNvPr id="20" name="Graphic 19" descr="Network diagram outline">
            <a:extLst>
              <a:ext uri="{FF2B5EF4-FFF2-40B4-BE49-F238E27FC236}">
                <a16:creationId xmlns:a16="http://schemas.microsoft.com/office/drawing/2014/main" id="{142E39A5-92C6-B40C-0DA6-6159275732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37338" y="4153876"/>
            <a:ext cx="631093" cy="601786"/>
          </a:xfrm>
          <a:prstGeom prst="rect">
            <a:avLst/>
          </a:prstGeom>
        </p:spPr>
      </p:pic>
      <p:sp>
        <p:nvSpPr>
          <p:cNvPr id="21" name="Arrow: Right 20">
            <a:extLst>
              <a:ext uri="{FF2B5EF4-FFF2-40B4-BE49-F238E27FC236}">
                <a16:creationId xmlns:a16="http://schemas.microsoft.com/office/drawing/2014/main" id="{C05357DE-4389-5F2B-96E3-785E79682841}"/>
              </a:ext>
            </a:extLst>
          </p:cNvPr>
          <p:cNvSpPr/>
          <p:nvPr/>
        </p:nvSpPr>
        <p:spPr>
          <a:xfrm>
            <a:off x="3649419" y="3660510"/>
            <a:ext cx="244230" cy="566615"/>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5DF46325-029E-313A-661F-541FF984F1E7}"/>
              </a:ext>
            </a:extLst>
          </p:cNvPr>
          <p:cNvSpPr/>
          <p:nvPr/>
        </p:nvSpPr>
        <p:spPr>
          <a:xfrm>
            <a:off x="7088188" y="3660510"/>
            <a:ext cx="244230" cy="566615"/>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eft Bracket 23">
            <a:extLst>
              <a:ext uri="{FF2B5EF4-FFF2-40B4-BE49-F238E27FC236}">
                <a16:creationId xmlns:a16="http://schemas.microsoft.com/office/drawing/2014/main" id="{E2768456-8349-A6EA-F728-F8573E7CB334}"/>
              </a:ext>
            </a:extLst>
          </p:cNvPr>
          <p:cNvSpPr/>
          <p:nvPr/>
        </p:nvSpPr>
        <p:spPr>
          <a:xfrm rot="16200000">
            <a:off x="2187595" y="3321743"/>
            <a:ext cx="107462" cy="2969844"/>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ket 24">
            <a:extLst>
              <a:ext uri="{FF2B5EF4-FFF2-40B4-BE49-F238E27FC236}">
                <a16:creationId xmlns:a16="http://schemas.microsoft.com/office/drawing/2014/main" id="{C310891D-4D3F-C7D4-2686-6A940D9DB07A}"/>
              </a:ext>
            </a:extLst>
          </p:cNvPr>
          <p:cNvSpPr/>
          <p:nvPr/>
        </p:nvSpPr>
        <p:spPr>
          <a:xfrm rot="16200000">
            <a:off x="5670325" y="2887013"/>
            <a:ext cx="87924" cy="3839305"/>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ket 25">
            <a:extLst>
              <a:ext uri="{FF2B5EF4-FFF2-40B4-BE49-F238E27FC236}">
                <a16:creationId xmlns:a16="http://schemas.microsoft.com/office/drawing/2014/main" id="{2F5F680D-8715-9847-D78A-6162605862D0}"/>
              </a:ext>
            </a:extLst>
          </p:cNvPr>
          <p:cNvSpPr/>
          <p:nvPr/>
        </p:nvSpPr>
        <p:spPr>
          <a:xfrm rot="16200000">
            <a:off x="9250749" y="3233819"/>
            <a:ext cx="107462" cy="314569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72B379C9-9D98-4F58-DAD7-BB978288BA56}"/>
              </a:ext>
            </a:extLst>
          </p:cNvPr>
          <p:cNvSpPr txBox="1"/>
          <p:nvPr/>
        </p:nvSpPr>
        <p:spPr>
          <a:xfrm>
            <a:off x="1160808" y="4926440"/>
            <a:ext cx="227226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cs typeface="Calibri"/>
              </a:rPr>
              <a:t>Previous day</a:t>
            </a:r>
            <a:endParaRPr lang="en-US"/>
          </a:p>
        </p:txBody>
      </p:sp>
      <p:sp>
        <p:nvSpPr>
          <p:cNvPr id="6" name="TextBox 5">
            <a:extLst>
              <a:ext uri="{FF2B5EF4-FFF2-40B4-BE49-F238E27FC236}">
                <a16:creationId xmlns:a16="http://schemas.microsoft.com/office/drawing/2014/main" id="{3EBC67C3-A3A7-C291-AD6B-492BB58B8783}"/>
              </a:ext>
            </a:extLst>
          </p:cNvPr>
          <p:cNvSpPr txBox="1"/>
          <p:nvPr/>
        </p:nvSpPr>
        <p:spPr>
          <a:xfrm>
            <a:off x="4492115" y="4926440"/>
            <a:ext cx="227226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cs typeface="Calibri"/>
              </a:rPr>
              <a:t>12pm - 8am</a:t>
            </a:r>
          </a:p>
        </p:txBody>
      </p:sp>
      <p:sp>
        <p:nvSpPr>
          <p:cNvPr id="9" name="TextBox 8">
            <a:extLst>
              <a:ext uri="{FF2B5EF4-FFF2-40B4-BE49-F238E27FC236}">
                <a16:creationId xmlns:a16="http://schemas.microsoft.com/office/drawing/2014/main" id="{6E237E6B-BA87-7EB5-4C56-081462B6298F}"/>
              </a:ext>
            </a:extLst>
          </p:cNvPr>
          <p:cNvSpPr txBox="1"/>
          <p:nvPr/>
        </p:nvSpPr>
        <p:spPr>
          <a:xfrm>
            <a:off x="8292345" y="4926440"/>
            <a:ext cx="227226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cs typeface="Calibri"/>
              </a:rPr>
              <a:t>8am to the rest of the day</a:t>
            </a:r>
          </a:p>
        </p:txBody>
      </p:sp>
    </p:spTree>
    <p:extLst>
      <p:ext uri="{BB962C8B-B14F-4D97-AF65-F5344CB8AC3E}">
        <p14:creationId xmlns:p14="http://schemas.microsoft.com/office/powerpoint/2010/main" val="2916458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5E1ABB-4A89-BBD6-800F-E25BFFF87774}"/>
              </a:ext>
            </a:extLst>
          </p:cNvPr>
          <p:cNvSpPr>
            <a:spLocks noGrp="1"/>
          </p:cNvSpPr>
          <p:nvPr>
            <p:ph type="title"/>
          </p:nvPr>
        </p:nvSpPr>
        <p:spPr>
          <a:xfrm>
            <a:off x="5280358" y="1646162"/>
            <a:ext cx="6251110" cy="3566160"/>
          </a:xfrm>
        </p:spPr>
        <p:txBody>
          <a:bodyPr vert="horz" lIns="91440" tIns="45720" rIns="91440" bIns="45720" rtlCol="0" anchor="b">
            <a:normAutofit/>
          </a:bodyPr>
          <a:lstStyle/>
          <a:p>
            <a:r>
              <a:rPr lang="en-US" sz="8000">
                <a:latin typeface="Calibri"/>
                <a:cs typeface="Calibri"/>
              </a:rPr>
              <a:t>Thank you</a:t>
            </a:r>
            <a:br>
              <a:rPr lang="en-US" sz="6600">
                <a:latin typeface="Calibri"/>
                <a:cs typeface="Calibri"/>
              </a:rPr>
            </a:br>
            <a:endParaRPr lang="en-US" sz="6600">
              <a:latin typeface="Calibri"/>
              <a:cs typeface="Calibri"/>
            </a:endParaRPr>
          </a:p>
        </p:txBody>
      </p:sp>
      <p:pic>
        <p:nvPicPr>
          <p:cNvPr id="4" name="Picture 3" descr="Magnifying glass on clear background">
            <a:extLst>
              <a:ext uri="{FF2B5EF4-FFF2-40B4-BE49-F238E27FC236}">
                <a16:creationId xmlns:a16="http://schemas.microsoft.com/office/drawing/2014/main" id="{D1073929-F916-2535-5A69-11EC154E9580}"/>
              </a:ext>
            </a:extLst>
          </p:cNvPr>
          <p:cNvPicPr>
            <a:picLocks noChangeAspect="1"/>
          </p:cNvPicPr>
          <p:nvPr/>
        </p:nvPicPr>
        <p:blipFill rotWithShape="1">
          <a:blip r:embed="rId2"/>
          <a:srcRect l="40338" r="14334" b="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681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DCD674-4A2A-EBD8-E480-0E15C7889309}"/>
              </a:ext>
            </a:extLst>
          </p:cNvPr>
          <p:cNvSpPr>
            <a:spLocks noGrp="1"/>
          </p:cNvSpPr>
          <p:nvPr>
            <p:ph type="title"/>
          </p:nvPr>
        </p:nvSpPr>
        <p:spPr>
          <a:xfrm>
            <a:off x="1371599" y="294538"/>
            <a:ext cx="9895951" cy="1033669"/>
          </a:xfrm>
        </p:spPr>
        <p:txBody>
          <a:bodyPr>
            <a:normAutofit/>
          </a:bodyPr>
          <a:lstStyle/>
          <a:p>
            <a:r>
              <a:rPr lang="en-US" sz="4000">
                <a:solidFill>
                  <a:srgbClr val="FFFFFF"/>
                </a:solidFill>
                <a:ea typeface="Calibri Light"/>
                <a:cs typeface="Calibri Light"/>
              </a:rPr>
              <a:t>Dataset Overview</a:t>
            </a:r>
          </a:p>
        </p:txBody>
      </p:sp>
      <p:sp>
        <p:nvSpPr>
          <p:cNvPr id="4" name="Flowchart: Internal Storage 3">
            <a:extLst>
              <a:ext uri="{FF2B5EF4-FFF2-40B4-BE49-F238E27FC236}">
                <a16:creationId xmlns:a16="http://schemas.microsoft.com/office/drawing/2014/main" id="{6839405D-C127-3ECD-7098-F2A7ADABC457}"/>
              </a:ext>
            </a:extLst>
          </p:cNvPr>
          <p:cNvSpPr/>
          <p:nvPr/>
        </p:nvSpPr>
        <p:spPr>
          <a:xfrm>
            <a:off x="2333319" y="1879043"/>
            <a:ext cx="1509622" cy="833887"/>
          </a:xfrm>
          <a:prstGeom prst="flowChartInternalStorag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Medicine Information</a:t>
            </a:r>
            <a:endParaRPr lang="en-US">
              <a:cs typeface="Calibri"/>
            </a:endParaRPr>
          </a:p>
        </p:txBody>
      </p:sp>
      <p:sp>
        <p:nvSpPr>
          <p:cNvPr id="6" name="Flowchart: Internal Storage 5">
            <a:extLst>
              <a:ext uri="{FF2B5EF4-FFF2-40B4-BE49-F238E27FC236}">
                <a16:creationId xmlns:a16="http://schemas.microsoft.com/office/drawing/2014/main" id="{84762F9F-877C-A934-D293-0BE26B5DAC61}"/>
              </a:ext>
            </a:extLst>
          </p:cNvPr>
          <p:cNvSpPr/>
          <p:nvPr/>
        </p:nvSpPr>
        <p:spPr>
          <a:xfrm>
            <a:off x="8941743" y="1903570"/>
            <a:ext cx="1509622" cy="833887"/>
          </a:xfrm>
          <a:prstGeom prst="flowChartInternalStorag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Vehicle Information</a:t>
            </a:r>
          </a:p>
        </p:txBody>
      </p:sp>
      <p:sp>
        <p:nvSpPr>
          <p:cNvPr id="7" name="Flowchart: Internal Storage 6">
            <a:extLst>
              <a:ext uri="{FF2B5EF4-FFF2-40B4-BE49-F238E27FC236}">
                <a16:creationId xmlns:a16="http://schemas.microsoft.com/office/drawing/2014/main" id="{15A20FCF-1EB2-9762-B0C2-9EF7C0210D9C}"/>
              </a:ext>
            </a:extLst>
          </p:cNvPr>
          <p:cNvSpPr/>
          <p:nvPr/>
        </p:nvSpPr>
        <p:spPr>
          <a:xfrm>
            <a:off x="1710853" y="2839928"/>
            <a:ext cx="2674188" cy="1639018"/>
          </a:xfrm>
          <a:prstGeom prst="flowChartInternalStorag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ERP Order System</a:t>
            </a:r>
          </a:p>
          <a:p>
            <a:pPr algn="ctr"/>
            <a:r>
              <a:rPr lang="en-US">
                <a:solidFill>
                  <a:schemeClr val="tx1"/>
                </a:solidFill>
                <a:cs typeface="Calibri"/>
              </a:rPr>
              <a:t>Records the order content and client information </a:t>
            </a:r>
          </a:p>
        </p:txBody>
      </p:sp>
      <p:sp>
        <p:nvSpPr>
          <p:cNvPr id="9" name="Flowchart: Internal Storage 8">
            <a:extLst>
              <a:ext uri="{FF2B5EF4-FFF2-40B4-BE49-F238E27FC236}">
                <a16:creationId xmlns:a16="http://schemas.microsoft.com/office/drawing/2014/main" id="{8F0C8E18-6F60-46C1-F13F-143895D4CF6D}"/>
              </a:ext>
            </a:extLst>
          </p:cNvPr>
          <p:cNvSpPr/>
          <p:nvPr/>
        </p:nvSpPr>
        <p:spPr>
          <a:xfrm>
            <a:off x="8257680" y="2825767"/>
            <a:ext cx="2889848" cy="1653395"/>
          </a:xfrm>
          <a:prstGeom prst="flowChartInternalStorag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TMS Transit Info System</a:t>
            </a:r>
          </a:p>
          <a:p>
            <a:pPr algn="ctr"/>
            <a:r>
              <a:rPr lang="en-US">
                <a:solidFill>
                  <a:schemeClr val="tx1"/>
                </a:solidFill>
                <a:cs typeface="Calibri"/>
              </a:rPr>
              <a:t>Records the travel information of each vehicle</a:t>
            </a:r>
          </a:p>
        </p:txBody>
      </p:sp>
      <p:sp>
        <p:nvSpPr>
          <p:cNvPr id="11" name="Flowchart: Internal Storage 10">
            <a:extLst>
              <a:ext uri="{FF2B5EF4-FFF2-40B4-BE49-F238E27FC236}">
                <a16:creationId xmlns:a16="http://schemas.microsoft.com/office/drawing/2014/main" id="{DEF50280-3860-331D-CC20-3B04BCA4303C}"/>
              </a:ext>
            </a:extLst>
          </p:cNvPr>
          <p:cNvSpPr/>
          <p:nvPr/>
        </p:nvSpPr>
        <p:spPr>
          <a:xfrm>
            <a:off x="4824657" y="2827609"/>
            <a:ext cx="2889848" cy="1653395"/>
          </a:xfrm>
          <a:prstGeom prst="flowChartInternalStorag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TMS Route Info System</a:t>
            </a:r>
            <a:endParaRPr lang="en-US">
              <a:solidFill>
                <a:schemeClr val="tx1"/>
              </a:solidFill>
            </a:endParaRPr>
          </a:p>
          <a:p>
            <a:pPr algn="ctr"/>
            <a:r>
              <a:rPr lang="en-US">
                <a:solidFill>
                  <a:schemeClr val="tx1"/>
                </a:solidFill>
                <a:cs typeface="Calibri"/>
              </a:rPr>
              <a:t>Records the route plans for each order </a:t>
            </a:r>
            <a:endParaRPr lang="en-US">
              <a:solidFill>
                <a:schemeClr val="tx1"/>
              </a:solidFill>
            </a:endParaRPr>
          </a:p>
        </p:txBody>
      </p:sp>
      <p:sp>
        <p:nvSpPr>
          <p:cNvPr id="15" name="Content Placeholder 4">
            <a:extLst>
              <a:ext uri="{FF2B5EF4-FFF2-40B4-BE49-F238E27FC236}">
                <a16:creationId xmlns:a16="http://schemas.microsoft.com/office/drawing/2014/main" id="{0110A4C7-A56A-672D-5940-A1065D4713F4}"/>
              </a:ext>
            </a:extLst>
          </p:cNvPr>
          <p:cNvSpPr txBox="1">
            <a:spLocks/>
          </p:cNvSpPr>
          <p:nvPr/>
        </p:nvSpPr>
        <p:spPr>
          <a:xfrm>
            <a:off x="834292" y="5065102"/>
            <a:ext cx="10515600" cy="131310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alibri" panose="020B0604020202020204" pitchFamily="34" charset="0"/>
              <a:buChar char="-"/>
            </a:pPr>
            <a:r>
              <a:rPr lang="en-US" sz="2200">
                <a:cs typeface="Calibri" panose="020F0502020204030204"/>
              </a:rPr>
              <a:t>Challenges: </a:t>
            </a:r>
          </a:p>
          <a:p>
            <a:pPr lvl="1">
              <a:buFont typeface="Courier New" panose="020B0604020202020204" pitchFamily="34" charset="0"/>
              <a:buChar char="o"/>
            </a:pPr>
            <a:r>
              <a:rPr lang="en-US" sz="1800">
                <a:cs typeface="Calibri" panose="020F0502020204030204"/>
              </a:rPr>
              <a:t>Merging Information from various sours</a:t>
            </a:r>
          </a:p>
          <a:p>
            <a:pPr lvl="1">
              <a:buFont typeface="Courier New" panose="020B0604020202020204" pitchFamily="34" charset="0"/>
              <a:buChar char="o"/>
            </a:pPr>
            <a:r>
              <a:rPr lang="en-US" sz="1800">
                <a:cs typeface="Calibri" panose="020F0502020204030204"/>
              </a:rPr>
              <a:t>Correctly identifying missing data and outliers, establish proper data cleaning pipeline</a:t>
            </a:r>
          </a:p>
        </p:txBody>
      </p:sp>
      <p:cxnSp>
        <p:nvCxnSpPr>
          <p:cNvPr id="19" name="Straight Arrow Connector 18">
            <a:extLst>
              <a:ext uri="{FF2B5EF4-FFF2-40B4-BE49-F238E27FC236}">
                <a16:creationId xmlns:a16="http://schemas.microsoft.com/office/drawing/2014/main" id="{0DFCD429-87A3-75C3-4979-D397E5084151}"/>
              </a:ext>
            </a:extLst>
          </p:cNvPr>
          <p:cNvCxnSpPr/>
          <p:nvPr/>
        </p:nvCxnSpPr>
        <p:spPr>
          <a:xfrm flipH="1" flipV="1">
            <a:off x="3097335" y="2717854"/>
            <a:ext cx="3908" cy="99768"/>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DFBE15FE-CA9F-ED69-397D-CEF66A1BC499}"/>
              </a:ext>
            </a:extLst>
          </p:cNvPr>
          <p:cNvCxnSpPr>
            <a:cxnSpLocks/>
          </p:cNvCxnSpPr>
          <p:nvPr/>
        </p:nvCxnSpPr>
        <p:spPr>
          <a:xfrm flipH="1" flipV="1">
            <a:off x="9733084" y="2741667"/>
            <a:ext cx="3908" cy="99768"/>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23836027-B535-E1A6-9D38-E993208ECDA7}"/>
              </a:ext>
            </a:extLst>
          </p:cNvPr>
          <p:cNvCxnSpPr/>
          <p:nvPr/>
        </p:nvCxnSpPr>
        <p:spPr>
          <a:xfrm flipH="1">
            <a:off x="4386262" y="3632742"/>
            <a:ext cx="419101" cy="158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6E7C2D9-3A2D-749A-6874-4969794001F3}"/>
              </a:ext>
            </a:extLst>
          </p:cNvPr>
          <p:cNvCxnSpPr>
            <a:cxnSpLocks/>
          </p:cNvCxnSpPr>
          <p:nvPr/>
        </p:nvCxnSpPr>
        <p:spPr>
          <a:xfrm flipH="1" flipV="1">
            <a:off x="7720012" y="3634330"/>
            <a:ext cx="522289" cy="634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474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DCD674-4A2A-EBD8-E480-0E15C7889309}"/>
              </a:ext>
            </a:extLst>
          </p:cNvPr>
          <p:cNvSpPr>
            <a:spLocks noGrp="1"/>
          </p:cNvSpPr>
          <p:nvPr>
            <p:ph type="title"/>
          </p:nvPr>
        </p:nvSpPr>
        <p:spPr>
          <a:xfrm>
            <a:off x="1371599" y="294538"/>
            <a:ext cx="9895951" cy="1033669"/>
          </a:xfrm>
        </p:spPr>
        <p:txBody>
          <a:bodyPr>
            <a:normAutofit/>
          </a:bodyPr>
          <a:lstStyle/>
          <a:p>
            <a:r>
              <a:rPr lang="en-US" sz="4000">
                <a:solidFill>
                  <a:srgbClr val="FFFFFF"/>
                </a:solidFill>
                <a:ea typeface="Calibri Light"/>
                <a:cs typeface="Calibri Light"/>
              </a:rPr>
              <a:t>Exploratory Data Analysis</a:t>
            </a:r>
          </a:p>
        </p:txBody>
      </p:sp>
      <p:sp>
        <p:nvSpPr>
          <p:cNvPr id="5" name="Content Placeholder 4">
            <a:extLst>
              <a:ext uri="{FF2B5EF4-FFF2-40B4-BE49-F238E27FC236}">
                <a16:creationId xmlns:a16="http://schemas.microsoft.com/office/drawing/2014/main" id="{C34D3917-D828-B53C-87E2-8B1EAFC9AA58}"/>
              </a:ext>
            </a:extLst>
          </p:cNvPr>
          <p:cNvSpPr>
            <a:spLocks noGrp="1"/>
          </p:cNvSpPr>
          <p:nvPr>
            <p:ph idx="1"/>
          </p:nvPr>
        </p:nvSpPr>
        <p:spPr>
          <a:xfrm>
            <a:off x="838200" y="1825625"/>
            <a:ext cx="4874942" cy="4351338"/>
          </a:xfrm>
        </p:spPr>
        <p:txBody>
          <a:bodyPr vert="horz" lIns="91440" tIns="45720" rIns="91440" bIns="45720" rtlCol="0" anchor="t">
            <a:normAutofit fontScale="92500" lnSpcReduction="10000"/>
          </a:bodyPr>
          <a:lstStyle/>
          <a:p>
            <a:r>
              <a:rPr lang="en-US" sz="2200">
                <a:cs typeface="Calibri"/>
              </a:rPr>
              <a:t>Observation:</a:t>
            </a:r>
            <a:endParaRPr lang="en-US"/>
          </a:p>
          <a:p>
            <a:pPr marL="800100" lvl="1" indent="-342900"/>
            <a:r>
              <a:rPr lang="en-US" sz="2200">
                <a:cs typeface="Calibri"/>
              </a:rPr>
              <a:t>Distribution of orders are very diverse across different dates, and we fail to oberserve a common trend in terms of the order number, location or order contents.</a:t>
            </a:r>
          </a:p>
          <a:p>
            <a:pPr marL="800100" lvl="1" indent="-342900"/>
            <a:r>
              <a:rPr lang="en-US" sz="2200">
                <a:ea typeface="Calibri" panose="020F0502020204030204"/>
                <a:cs typeface="Calibri"/>
              </a:rPr>
              <a:t>There exists imbalanceness within terms of avarge order number, average weight and travel time among routes.</a:t>
            </a:r>
          </a:p>
          <a:p>
            <a:pPr marL="800100" lvl="1" indent="-342900"/>
            <a:r>
              <a:rPr lang="en-US" sz="2200">
                <a:cs typeface="Calibri"/>
              </a:rPr>
              <a:t>Currently, routes for hundreds of orders are planned </a:t>
            </a:r>
            <a:r>
              <a:rPr lang="en-US" sz="2200" b="1">
                <a:cs typeface="Calibri"/>
              </a:rPr>
              <a:t>completely manually</a:t>
            </a:r>
            <a:r>
              <a:rPr lang="en-US" sz="2200">
                <a:cs typeface="Calibri"/>
              </a:rPr>
              <a:t> based on experience. Therefore, we believe there is room for potential improvements using optimization models.</a:t>
            </a:r>
          </a:p>
          <a:p>
            <a:pPr marL="457200" lvl="1" indent="0">
              <a:buNone/>
            </a:pPr>
            <a:endParaRPr lang="en-US" sz="2200">
              <a:cs typeface="Calibri"/>
            </a:endParaRPr>
          </a:p>
          <a:p>
            <a:pPr lvl="1"/>
            <a:endParaRPr lang="en-US">
              <a:cs typeface="Calibri"/>
            </a:endParaRPr>
          </a:p>
        </p:txBody>
      </p:sp>
      <p:pic>
        <p:nvPicPr>
          <p:cNvPr id="3" name="Picture 2" descr="A graph with blue lines and red line&#10;&#10;Description automatically generated">
            <a:extLst>
              <a:ext uri="{FF2B5EF4-FFF2-40B4-BE49-F238E27FC236}">
                <a16:creationId xmlns:a16="http://schemas.microsoft.com/office/drawing/2014/main" id="{2AA61691-B6BC-00DF-C577-155B41667EC0}"/>
              </a:ext>
            </a:extLst>
          </p:cNvPr>
          <p:cNvPicPr>
            <a:picLocks noChangeAspect="1"/>
          </p:cNvPicPr>
          <p:nvPr/>
        </p:nvPicPr>
        <p:blipFill>
          <a:blip r:embed="rId3"/>
          <a:stretch>
            <a:fillRect/>
          </a:stretch>
        </p:blipFill>
        <p:spPr>
          <a:xfrm>
            <a:off x="6750206" y="1824374"/>
            <a:ext cx="4648199" cy="2633105"/>
          </a:xfrm>
          <a:prstGeom prst="rect">
            <a:avLst/>
          </a:prstGeom>
        </p:spPr>
      </p:pic>
      <p:pic>
        <p:nvPicPr>
          <p:cNvPr id="4" name="Picture 3" descr="A graph of a weight&#10;&#10;Description automatically generated">
            <a:extLst>
              <a:ext uri="{FF2B5EF4-FFF2-40B4-BE49-F238E27FC236}">
                <a16:creationId xmlns:a16="http://schemas.microsoft.com/office/drawing/2014/main" id="{E9E13D75-E5A4-39A7-36F3-5C16F878BC6B}"/>
              </a:ext>
            </a:extLst>
          </p:cNvPr>
          <p:cNvPicPr>
            <a:picLocks noChangeAspect="1"/>
          </p:cNvPicPr>
          <p:nvPr/>
        </p:nvPicPr>
        <p:blipFill>
          <a:blip r:embed="rId4"/>
          <a:stretch>
            <a:fillRect/>
          </a:stretch>
        </p:blipFill>
        <p:spPr>
          <a:xfrm>
            <a:off x="7614424" y="4622144"/>
            <a:ext cx="2743200" cy="2074201"/>
          </a:xfrm>
          <a:prstGeom prst="rect">
            <a:avLst/>
          </a:prstGeom>
        </p:spPr>
      </p:pic>
    </p:spTree>
    <p:extLst>
      <p:ext uri="{BB962C8B-B14F-4D97-AF65-F5344CB8AC3E}">
        <p14:creationId xmlns:p14="http://schemas.microsoft.com/office/powerpoint/2010/main" val="362511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101010 data lines to infinity">
            <a:extLst>
              <a:ext uri="{FF2B5EF4-FFF2-40B4-BE49-F238E27FC236}">
                <a16:creationId xmlns:a16="http://schemas.microsoft.com/office/drawing/2014/main" id="{299EA8CB-ACDD-AE5B-46DE-DF8A5413423C}"/>
              </a:ext>
            </a:extLst>
          </p:cNvPr>
          <p:cNvPicPr>
            <a:picLocks noChangeAspect="1"/>
          </p:cNvPicPr>
          <p:nvPr/>
        </p:nvPicPr>
        <p:blipFill rotWithShape="1">
          <a:blip r:embed="rId2"/>
          <a:srcRect l="16690" t="9091" r="8907" b="1"/>
          <a:stretch/>
        </p:blipFill>
        <p:spPr>
          <a:xfrm>
            <a:off x="20" y="10"/>
            <a:ext cx="8668492" cy="6857990"/>
          </a:xfrm>
          <a:prstGeom prst="rect">
            <a:avLst/>
          </a:prstGeom>
        </p:spPr>
      </p:pic>
      <p:sp>
        <p:nvSpPr>
          <p:cNvPr id="25" name="Rectangle 24">
            <a:extLst>
              <a:ext uri="{FF2B5EF4-FFF2-40B4-BE49-F238E27FC236}">
                <a16:creationId xmlns:a16="http://schemas.microsoft.com/office/drawing/2014/main" id="{284781B9-12CB-45C3-907A-9ED93FF72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89BDF7-4F88-22A4-B907-1CD2AC3DE800}"/>
              </a:ext>
            </a:extLst>
          </p:cNvPr>
          <p:cNvSpPr>
            <a:spLocks noGrp="1"/>
          </p:cNvSpPr>
          <p:nvPr>
            <p:ph type="ctrTitle"/>
          </p:nvPr>
        </p:nvSpPr>
        <p:spPr>
          <a:xfrm>
            <a:off x="8233420" y="1566958"/>
            <a:ext cx="4337194" cy="1124712"/>
          </a:xfrm>
        </p:spPr>
        <p:txBody>
          <a:bodyPr vert="horz" lIns="91440" tIns="45720" rIns="91440" bIns="45720" rtlCol="0" anchor="b">
            <a:normAutofit/>
          </a:bodyPr>
          <a:lstStyle/>
          <a:p>
            <a:pPr algn="l"/>
            <a:r>
              <a:rPr lang="en-US" sz="3600"/>
              <a:t>Distance/Duration </a:t>
            </a:r>
          </a:p>
          <a:p>
            <a:pPr algn="l"/>
            <a:endParaRPr lang="en-US" sz="2800"/>
          </a:p>
        </p:txBody>
      </p:sp>
      <p:sp>
        <p:nvSpPr>
          <p:cNvPr id="26" name="Rectangle 2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C8E3DE24-0BE8-5408-5E8A-A8B07E3453D0}"/>
              </a:ext>
            </a:extLst>
          </p:cNvPr>
          <p:cNvSpPr>
            <a:spLocks noGrp="1"/>
          </p:cNvSpPr>
          <p:nvPr>
            <p:ph type="subTitle" idx="1"/>
          </p:nvPr>
        </p:nvSpPr>
        <p:spPr>
          <a:xfrm>
            <a:off x="7915465" y="2739982"/>
            <a:ext cx="4392775" cy="3207258"/>
          </a:xfrm>
        </p:spPr>
        <p:txBody>
          <a:bodyPr vert="horz" lIns="91440" tIns="45720" rIns="91440" bIns="45720" rtlCol="0" anchor="t">
            <a:normAutofit/>
          </a:bodyPr>
          <a:lstStyle/>
          <a:p>
            <a:pPr marL="342900" indent="-228600" algn="l">
              <a:buFont typeface="Arial" panose="020B0604020202020204" pitchFamily="34" charset="0"/>
              <a:buChar char="•"/>
            </a:pPr>
            <a:r>
              <a:rPr lang="en-US"/>
              <a:t>Straight-line </a:t>
            </a:r>
          </a:p>
          <a:p>
            <a:pPr marL="342900" indent="-228600" algn="l">
              <a:buFont typeface="Arial" panose="020B0604020202020204" pitchFamily="34" charset="0"/>
              <a:buChar char="•"/>
            </a:pPr>
            <a:r>
              <a:rPr lang="en-US"/>
              <a:t>Navigation API</a:t>
            </a:r>
            <a:endParaRPr lang="en-US">
              <a:cs typeface="Calibri"/>
            </a:endParaRPr>
          </a:p>
          <a:p>
            <a:pPr marL="342900" indent="-228600" algn="l">
              <a:buFont typeface="Arial" panose="020B0604020202020204" pitchFamily="34" charset="0"/>
              <a:buChar char="•"/>
            </a:pPr>
            <a:r>
              <a:rPr lang="en-US"/>
              <a:t>History vehicle driving record </a:t>
            </a:r>
            <a:endParaRPr lang="en-US">
              <a:cs typeface="Calibri"/>
            </a:endParaRPr>
          </a:p>
          <a:p>
            <a:pPr marL="342900" indent="-228600" algn="l">
              <a:buFont typeface="Arial" panose="020B0604020202020204" pitchFamily="34" charset="0"/>
              <a:buChar char="•"/>
            </a:pPr>
            <a:endParaRPr lang="en-US" sz="2000"/>
          </a:p>
          <a:p>
            <a:pPr marL="114300" indent="-228600" algn="l">
              <a:buFont typeface="Arial" panose="020B0604020202020204" pitchFamily="34" charset="0"/>
              <a:buChar char="•"/>
            </a:pPr>
            <a:endParaRPr lang="en-US" sz="2000"/>
          </a:p>
          <a:p>
            <a:pPr marL="342900" indent="-228600" algn="l">
              <a:buFont typeface="Arial" panose="020B0604020202020204" pitchFamily="34" charset="0"/>
              <a:buChar char="•"/>
            </a:pPr>
            <a:endParaRPr lang="en-US" sz="2000"/>
          </a:p>
        </p:txBody>
      </p:sp>
    </p:spTree>
    <p:extLst>
      <p:ext uri="{BB962C8B-B14F-4D97-AF65-F5344CB8AC3E}">
        <p14:creationId xmlns:p14="http://schemas.microsoft.com/office/powerpoint/2010/main" val="1666704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8B709D-B4EA-5F3E-5B65-8250593948AF}"/>
              </a:ext>
            </a:extLst>
          </p:cNvPr>
          <p:cNvSpPr>
            <a:spLocks noGrp="1"/>
          </p:cNvSpPr>
          <p:nvPr>
            <p:ph type="title"/>
          </p:nvPr>
        </p:nvSpPr>
        <p:spPr>
          <a:xfrm>
            <a:off x="1379910" y="281187"/>
            <a:ext cx="9895951" cy="1033669"/>
          </a:xfrm>
        </p:spPr>
        <p:txBody>
          <a:bodyPr>
            <a:normAutofit/>
          </a:bodyPr>
          <a:lstStyle/>
          <a:p>
            <a:pPr marL="114300">
              <a:spcBef>
                <a:spcPts val="1000"/>
              </a:spcBef>
            </a:pPr>
            <a:r>
              <a:rPr lang="en-US" sz="4000">
                <a:solidFill>
                  <a:srgbClr val="FFFFFF"/>
                </a:solidFill>
                <a:latin typeface="Calibri Light"/>
                <a:cs typeface="Calibri Light"/>
              </a:rPr>
              <a:t>Straight-line </a:t>
            </a:r>
            <a:endParaRPr lang="en-US" sz="4000">
              <a:solidFill>
                <a:srgbClr val="000000"/>
              </a:solidFill>
              <a:latin typeface="Calibri Light"/>
              <a:cs typeface="Calibri Light"/>
            </a:endParaRPr>
          </a:p>
        </p:txBody>
      </p:sp>
      <p:pic>
        <p:nvPicPr>
          <p:cNvPr id="6" name="Picture 5" descr="A map of a city&#10;&#10;Description automatically generated">
            <a:extLst>
              <a:ext uri="{FF2B5EF4-FFF2-40B4-BE49-F238E27FC236}">
                <a16:creationId xmlns:a16="http://schemas.microsoft.com/office/drawing/2014/main" id="{8C84D05A-B818-0264-FC4A-A9B2FCE85FCE}"/>
              </a:ext>
            </a:extLst>
          </p:cNvPr>
          <p:cNvPicPr>
            <a:picLocks noChangeAspect="1"/>
          </p:cNvPicPr>
          <p:nvPr/>
        </p:nvPicPr>
        <p:blipFill>
          <a:blip r:embed="rId2"/>
          <a:stretch>
            <a:fillRect/>
          </a:stretch>
        </p:blipFill>
        <p:spPr>
          <a:xfrm>
            <a:off x="6789175" y="1889874"/>
            <a:ext cx="4429957" cy="4177222"/>
          </a:xfrm>
          <a:prstGeom prst="rect">
            <a:avLst/>
          </a:prstGeom>
        </p:spPr>
      </p:pic>
      <p:sp>
        <p:nvSpPr>
          <p:cNvPr id="9" name="TextBox 8">
            <a:extLst>
              <a:ext uri="{FF2B5EF4-FFF2-40B4-BE49-F238E27FC236}">
                <a16:creationId xmlns:a16="http://schemas.microsoft.com/office/drawing/2014/main" id="{2BB49EC8-BAAB-00E2-F1B7-01D10BB2AD4C}"/>
              </a:ext>
            </a:extLst>
          </p:cNvPr>
          <p:cNvSpPr txBox="1"/>
          <p:nvPr/>
        </p:nvSpPr>
        <p:spPr>
          <a:xfrm>
            <a:off x="798115" y="2156409"/>
            <a:ext cx="5297339"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cs typeface="Calibri"/>
              </a:rPr>
              <a:t>Using Straight Line distance according to the longitude and latitude data of each delivery location</a:t>
            </a:r>
          </a:p>
          <a:p>
            <a:pPr marL="342900" indent="-342900">
              <a:buFont typeface="Arial"/>
              <a:buChar char="•"/>
            </a:pPr>
            <a:r>
              <a:rPr lang="en-US" sz="2400">
                <a:cs typeface="Calibri"/>
              </a:rPr>
              <a:t>Utilizing Dijkstra/Greedy/</a:t>
            </a:r>
            <a:r>
              <a:rPr lang="en-US" sz="2400" err="1">
                <a:cs typeface="Calibri"/>
              </a:rPr>
              <a:t>Christofides</a:t>
            </a:r>
            <a:r>
              <a:rPr lang="en-US" sz="2400">
                <a:cs typeface="Calibri"/>
              </a:rPr>
              <a:t> Algorithms to optimize transportation routes for individual trucks</a:t>
            </a:r>
          </a:p>
          <a:p>
            <a:pPr marL="342900" indent="-342900">
              <a:buFont typeface="Arial"/>
              <a:buChar char="•"/>
            </a:pPr>
            <a:endParaRPr lang="en-US" sz="2400">
              <a:cs typeface="Calibri"/>
            </a:endParaRPr>
          </a:p>
          <a:p>
            <a:pPr marL="342900" indent="-342900">
              <a:buFont typeface="Arial"/>
              <a:buChar char="•"/>
            </a:pPr>
            <a:endParaRPr lang="en-US" sz="2400">
              <a:cs typeface="Calibri"/>
            </a:endParaRPr>
          </a:p>
        </p:txBody>
      </p:sp>
    </p:spTree>
    <p:extLst>
      <p:ext uri="{BB962C8B-B14F-4D97-AF65-F5344CB8AC3E}">
        <p14:creationId xmlns:p14="http://schemas.microsoft.com/office/powerpoint/2010/main" val="1336744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8B709D-B4EA-5F3E-5B65-8250593948AF}"/>
              </a:ext>
            </a:extLst>
          </p:cNvPr>
          <p:cNvSpPr>
            <a:spLocks noGrp="1"/>
          </p:cNvSpPr>
          <p:nvPr>
            <p:ph type="title"/>
          </p:nvPr>
        </p:nvSpPr>
        <p:spPr>
          <a:xfrm>
            <a:off x="1322438" y="282248"/>
            <a:ext cx="9895951" cy="1033669"/>
          </a:xfrm>
        </p:spPr>
        <p:txBody>
          <a:bodyPr>
            <a:normAutofit/>
          </a:bodyPr>
          <a:lstStyle/>
          <a:p>
            <a:r>
              <a:rPr lang="en-US" sz="4000">
                <a:solidFill>
                  <a:srgbClr val="FFFFFF"/>
                </a:solidFill>
                <a:latin typeface="Calibri Light"/>
                <a:cs typeface="Calibri Light"/>
              </a:rPr>
              <a:t>Drawbacks</a:t>
            </a:r>
          </a:p>
        </p:txBody>
      </p:sp>
      <p:sp>
        <p:nvSpPr>
          <p:cNvPr id="9" name="TextBox 8">
            <a:extLst>
              <a:ext uri="{FF2B5EF4-FFF2-40B4-BE49-F238E27FC236}">
                <a16:creationId xmlns:a16="http://schemas.microsoft.com/office/drawing/2014/main" id="{2BB49EC8-BAAB-00E2-F1B7-01D10BB2AD4C}"/>
              </a:ext>
            </a:extLst>
          </p:cNvPr>
          <p:cNvSpPr txBox="1"/>
          <p:nvPr/>
        </p:nvSpPr>
        <p:spPr>
          <a:xfrm>
            <a:off x="798115" y="2156409"/>
            <a:ext cx="529733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cs typeface="Calibri"/>
              </a:rPr>
              <a:t>Inaccurate length of distance </a:t>
            </a:r>
          </a:p>
          <a:p>
            <a:pPr marL="342900" indent="-342900">
              <a:buFont typeface="Arial"/>
              <a:buChar char="•"/>
            </a:pPr>
            <a:endParaRPr lang="en-US" sz="2400">
              <a:cs typeface="Calibri"/>
            </a:endParaRPr>
          </a:p>
          <a:p>
            <a:pPr marL="342900" indent="-342900">
              <a:buFont typeface="Arial"/>
              <a:buChar char="•"/>
            </a:pPr>
            <a:endParaRPr lang="en-US" sz="2400">
              <a:cs typeface="Calibri"/>
            </a:endParaRPr>
          </a:p>
        </p:txBody>
      </p:sp>
      <p:pic>
        <p:nvPicPr>
          <p:cNvPr id="3" name="Picture 2" descr="A map with a red line&#10;&#10;Description automatically generated">
            <a:extLst>
              <a:ext uri="{FF2B5EF4-FFF2-40B4-BE49-F238E27FC236}">
                <a16:creationId xmlns:a16="http://schemas.microsoft.com/office/drawing/2014/main" id="{31A17C04-B3C7-1B61-07B1-D5C7513CAA5B}"/>
              </a:ext>
            </a:extLst>
          </p:cNvPr>
          <p:cNvPicPr>
            <a:picLocks noChangeAspect="1"/>
          </p:cNvPicPr>
          <p:nvPr/>
        </p:nvPicPr>
        <p:blipFill>
          <a:blip r:embed="rId2"/>
          <a:stretch>
            <a:fillRect/>
          </a:stretch>
        </p:blipFill>
        <p:spPr>
          <a:xfrm>
            <a:off x="1074056" y="2606777"/>
            <a:ext cx="4623855" cy="3967317"/>
          </a:xfrm>
          <a:prstGeom prst="rect">
            <a:avLst/>
          </a:prstGeom>
        </p:spPr>
      </p:pic>
      <p:sp>
        <p:nvSpPr>
          <p:cNvPr id="4" name="TextBox 3">
            <a:extLst>
              <a:ext uri="{FF2B5EF4-FFF2-40B4-BE49-F238E27FC236}">
                <a16:creationId xmlns:a16="http://schemas.microsoft.com/office/drawing/2014/main" id="{8E9854D7-CD73-8223-2EDC-B8E49F5766D5}"/>
              </a:ext>
            </a:extLst>
          </p:cNvPr>
          <p:cNvSpPr txBox="1"/>
          <p:nvPr/>
        </p:nvSpPr>
        <p:spPr>
          <a:xfrm>
            <a:off x="258096" y="4086533"/>
            <a:ext cx="196645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00000"/>
                </a:solidFill>
                <a:cs typeface="Calibri"/>
              </a:rPr>
              <a:t>Straight-line Distance are usually shorter than Navigation distance</a:t>
            </a:r>
          </a:p>
        </p:txBody>
      </p:sp>
      <p:sp>
        <p:nvSpPr>
          <p:cNvPr id="5" name="TextBox 4">
            <a:extLst>
              <a:ext uri="{FF2B5EF4-FFF2-40B4-BE49-F238E27FC236}">
                <a16:creationId xmlns:a16="http://schemas.microsoft.com/office/drawing/2014/main" id="{2BBBC203-9035-9DC1-8DC1-C12DA6A6D65B}"/>
              </a:ext>
            </a:extLst>
          </p:cNvPr>
          <p:cNvSpPr txBox="1"/>
          <p:nvPr/>
        </p:nvSpPr>
        <p:spPr>
          <a:xfrm>
            <a:off x="6814227" y="2156408"/>
            <a:ext cx="529733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cs typeface="Calibri"/>
              </a:rPr>
              <a:t>Inaccurate route planning</a:t>
            </a:r>
          </a:p>
          <a:p>
            <a:pPr marL="342900" indent="-342900">
              <a:buFont typeface="Arial"/>
              <a:buChar char="•"/>
            </a:pPr>
            <a:endParaRPr lang="en-US" sz="2400">
              <a:cs typeface="Calibri"/>
            </a:endParaRPr>
          </a:p>
          <a:p>
            <a:pPr marL="342900" indent="-342900">
              <a:buFont typeface="Arial"/>
              <a:buChar char="•"/>
            </a:pPr>
            <a:endParaRPr lang="en-US" sz="2400">
              <a:cs typeface="Calibri"/>
            </a:endParaRPr>
          </a:p>
        </p:txBody>
      </p:sp>
      <p:pic>
        <p:nvPicPr>
          <p:cNvPr id="7" name="Picture 6" descr="A map of a city&#10;&#10;Description automatically generated">
            <a:extLst>
              <a:ext uri="{FF2B5EF4-FFF2-40B4-BE49-F238E27FC236}">
                <a16:creationId xmlns:a16="http://schemas.microsoft.com/office/drawing/2014/main" id="{70E483B5-A486-DEBA-5393-896C7FAC5CE9}"/>
              </a:ext>
            </a:extLst>
          </p:cNvPr>
          <p:cNvPicPr>
            <a:picLocks noChangeAspect="1"/>
          </p:cNvPicPr>
          <p:nvPr/>
        </p:nvPicPr>
        <p:blipFill>
          <a:blip r:embed="rId3"/>
          <a:stretch>
            <a:fillRect/>
          </a:stretch>
        </p:blipFill>
        <p:spPr>
          <a:xfrm>
            <a:off x="6811552" y="2606777"/>
            <a:ext cx="4763217" cy="3961171"/>
          </a:xfrm>
          <a:prstGeom prst="rect">
            <a:avLst/>
          </a:prstGeom>
        </p:spPr>
      </p:pic>
      <p:sp>
        <p:nvSpPr>
          <p:cNvPr id="11" name="TextBox 10">
            <a:extLst>
              <a:ext uri="{FF2B5EF4-FFF2-40B4-BE49-F238E27FC236}">
                <a16:creationId xmlns:a16="http://schemas.microsoft.com/office/drawing/2014/main" id="{04C36636-6F6F-D435-22E8-61791834AB4B}"/>
              </a:ext>
            </a:extLst>
          </p:cNvPr>
          <p:cNvSpPr txBox="1"/>
          <p:nvPr/>
        </p:nvSpPr>
        <p:spPr>
          <a:xfrm>
            <a:off x="5790686" y="4431147"/>
            <a:ext cx="195416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00000"/>
                </a:solidFill>
                <a:cs typeface="Calibri"/>
              </a:rPr>
              <a:t>Xiamen has several cross-sea bridges</a:t>
            </a:r>
          </a:p>
        </p:txBody>
      </p:sp>
    </p:spTree>
    <p:extLst>
      <p:ext uri="{BB962C8B-B14F-4D97-AF65-F5344CB8AC3E}">
        <p14:creationId xmlns:p14="http://schemas.microsoft.com/office/powerpoint/2010/main" val="3579254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8B709D-B4EA-5F3E-5B65-8250593948AF}"/>
              </a:ext>
            </a:extLst>
          </p:cNvPr>
          <p:cNvSpPr>
            <a:spLocks noGrp="1"/>
          </p:cNvSpPr>
          <p:nvPr>
            <p:ph type="title"/>
          </p:nvPr>
        </p:nvSpPr>
        <p:spPr>
          <a:xfrm>
            <a:off x="1371599" y="282248"/>
            <a:ext cx="9895951" cy="1033669"/>
          </a:xfrm>
        </p:spPr>
        <p:txBody>
          <a:bodyPr>
            <a:normAutofit/>
          </a:bodyPr>
          <a:lstStyle/>
          <a:p>
            <a:pPr marL="114300">
              <a:spcBef>
                <a:spcPts val="1000"/>
              </a:spcBef>
            </a:pPr>
            <a:r>
              <a:rPr lang="en-US" sz="4000">
                <a:solidFill>
                  <a:srgbClr val="FFFFFF"/>
                </a:solidFill>
                <a:latin typeface="Calibri Light"/>
                <a:cs typeface="Calibri Light"/>
              </a:rPr>
              <a:t>Navigation API </a:t>
            </a:r>
            <a:endParaRPr lang="en-US" sz="4000">
              <a:solidFill>
                <a:srgbClr val="FFFFFF"/>
              </a:solidFill>
              <a:cs typeface="Calibri Light"/>
            </a:endParaRPr>
          </a:p>
        </p:txBody>
      </p:sp>
      <p:sp>
        <p:nvSpPr>
          <p:cNvPr id="3" name="TextBox 2">
            <a:extLst>
              <a:ext uri="{FF2B5EF4-FFF2-40B4-BE49-F238E27FC236}">
                <a16:creationId xmlns:a16="http://schemas.microsoft.com/office/drawing/2014/main" id="{1E14AEC1-6E5F-94B2-4B5D-A810755FBFB0}"/>
              </a:ext>
            </a:extLst>
          </p:cNvPr>
          <p:cNvSpPr txBox="1"/>
          <p:nvPr/>
        </p:nvSpPr>
        <p:spPr>
          <a:xfrm>
            <a:off x="1078894" y="1966893"/>
            <a:ext cx="1019575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cs typeface="Calibri"/>
              </a:rPr>
              <a:t>Using </a:t>
            </a:r>
            <a:r>
              <a:rPr lang="en-US" sz="2400" err="1">
                <a:cs typeface="Calibri"/>
              </a:rPr>
              <a:t>Gaode</a:t>
            </a:r>
            <a:r>
              <a:rPr lang="en-US" sz="2400">
                <a:cs typeface="Calibri"/>
              </a:rPr>
              <a:t> API to acquire longitude and latitude to </a:t>
            </a:r>
            <a:r>
              <a:rPr lang="en-US" sz="2400">
                <a:ea typeface="+mn-lt"/>
                <a:cs typeface="+mn-lt"/>
              </a:rPr>
              <a:t>simulate distance</a:t>
            </a:r>
            <a:r>
              <a:rPr lang="en-US" sz="2400">
                <a:cs typeface="Calibri"/>
              </a:rPr>
              <a:t>/duration matrix, our objective function is to minimize total distance </a:t>
            </a:r>
            <a:endParaRPr lang="en-US">
              <a:cs typeface="Calibri" panose="020F0502020204030204"/>
            </a:endParaRPr>
          </a:p>
          <a:p>
            <a:endParaRPr lang="en-US" sz="2400">
              <a:cs typeface="Calibri"/>
            </a:endParaRPr>
          </a:p>
        </p:txBody>
      </p:sp>
      <p:sp>
        <p:nvSpPr>
          <p:cNvPr id="4" name="TextBox 3">
            <a:extLst>
              <a:ext uri="{FF2B5EF4-FFF2-40B4-BE49-F238E27FC236}">
                <a16:creationId xmlns:a16="http://schemas.microsoft.com/office/drawing/2014/main" id="{71079DAB-91A8-A09F-3E57-71DCB1B89CD4}"/>
              </a:ext>
            </a:extLst>
          </p:cNvPr>
          <p:cNvSpPr txBox="1"/>
          <p:nvPr/>
        </p:nvSpPr>
        <p:spPr>
          <a:xfrm>
            <a:off x="1078542" y="2841850"/>
            <a:ext cx="31463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INPUT:</a:t>
            </a:r>
            <a:r>
              <a:rPr lang="en-US">
                <a:cs typeface="Calibri"/>
              </a:rPr>
              <a:t> </a:t>
            </a:r>
            <a:endParaRPr lang="en-US"/>
          </a:p>
          <a:p>
            <a:r>
              <a:rPr lang="en-US">
                <a:cs typeface="Calibri"/>
              </a:rPr>
              <a:t>Location(Longitude, Lattitude)</a:t>
            </a:r>
            <a:endParaRPr lang="en-US"/>
          </a:p>
        </p:txBody>
      </p:sp>
      <p:pic>
        <p:nvPicPr>
          <p:cNvPr id="5" name="Picture 4" descr="A screenshot of a cell phone&#10;&#10;Description automatically generated">
            <a:extLst>
              <a:ext uri="{FF2B5EF4-FFF2-40B4-BE49-F238E27FC236}">
                <a16:creationId xmlns:a16="http://schemas.microsoft.com/office/drawing/2014/main" id="{E2DEEB34-9022-B5A1-59D3-40BC7A231257}"/>
              </a:ext>
            </a:extLst>
          </p:cNvPr>
          <p:cNvPicPr>
            <a:picLocks noChangeAspect="1"/>
          </p:cNvPicPr>
          <p:nvPr/>
        </p:nvPicPr>
        <p:blipFill>
          <a:blip r:embed="rId2"/>
          <a:stretch>
            <a:fillRect/>
          </a:stretch>
        </p:blipFill>
        <p:spPr>
          <a:xfrm>
            <a:off x="1414381" y="3488321"/>
            <a:ext cx="1755660" cy="2984091"/>
          </a:xfrm>
          <a:prstGeom prst="rect">
            <a:avLst/>
          </a:prstGeom>
        </p:spPr>
      </p:pic>
      <p:sp>
        <p:nvSpPr>
          <p:cNvPr id="7" name="TextBox 6">
            <a:extLst>
              <a:ext uri="{FF2B5EF4-FFF2-40B4-BE49-F238E27FC236}">
                <a16:creationId xmlns:a16="http://schemas.microsoft.com/office/drawing/2014/main" id="{1757C6F6-DD28-6594-58AD-EBAF7CA1F4E0}"/>
              </a:ext>
            </a:extLst>
          </p:cNvPr>
          <p:cNvSpPr txBox="1"/>
          <p:nvPr/>
        </p:nvSpPr>
        <p:spPr>
          <a:xfrm>
            <a:off x="6556533" y="2823900"/>
            <a:ext cx="447982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OUTPUT:</a:t>
            </a:r>
            <a:r>
              <a:rPr lang="en-US">
                <a:cs typeface="Calibri"/>
              </a:rPr>
              <a:t> </a:t>
            </a:r>
            <a:endParaRPr lang="en-US"/>
          </a:p>
          <a:p>
            <a:r>
              <a:rPr lang="en-US">
                <a:cs typeface="Calibri"/>
              </a:rPr>
              <a:t>Distance(m)/Duration(second) between arbitrary two locations</a:t>
            </a:r>
            <a:endParaRPr lang="en-US"/>
          </a:p>
        </p:txBody>
      </p:sp>
      <p:pic>
        <p:nvPicPr>
          <p:cNvPr id="11" name="Picture 10" descr="A table of numbers with black text&#10;&#10;Description automatically generated">
            <a:extLst>
              <a:ext uri="{FF2B5EF4-FFF2-40B4-BE49-F238E27FC236}">
                <a16:creationId xmlns:a16="http://schemas.microsoft.com/office/drawing/2014/main" id="{924A58BE-4E3C-4827-9086-15F1DAD6ACB1}"/>
              </a:ext>
            </a:extLst>
          </p:cNvPr>
          <p:cNvPicPr>
            <a:picLocks noChangeAspect="1"/>
          </p:cNvPicPr>
          <p:nvPr/>
        </p:nvPicPr>
        <p:blipFill>
          <a:blip r:embed="rId3"/>
          <a:stretch>
            <a:fillRect/>
          </a:stretch>
        </p:blipFill>
        <p:spPr>
          <a:xfrm>
            <a:off x="6634238" y="3788382"/>
            <a:ext cx="3277216" cy="2630745"/>
          </a:xfrm>
          <a:prstGeom prst="rect">
            <a:avLst/>
          </a:prstGeom>
        </p:spPr>
      </p:pic>
      <p:pic>
        <p:nvPicPr>
          <p:cNvPr id="6" name="Graphic 5" descr="Arrow: Slight curve with solid fill">
            <a:extLst>
              <a:ext uri="{FF2B5EF4-FFF2-40B4-BE49-F238E27FC236}">
                <a16:creationId xmlns:a16="http://schemas.microsoft.com/office/drawing/2014/main" id="{DE7AE5AD-A464-1805-8057-443B8D3388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57332" y="3892778"/>
            <a:ext cx="1528385" cy="914400"/>
          </a:xfrm>
          <a:prstGeom prst="rect">
            <a:avLst/>
          </a:prstGeom>
        </p:spPr>
      </p:pic>
    </p:spTree>
    <p:extLst>
      <p:ext uri="{BB962C8B-B14F-4D97-AF65-F5344CB8AC3E}">
        <p14:creationId xmlns:p14="http://schemas.microsoft.com/office/powerpoint/2010/main" val="15804436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30</Slides>
  <Notes>9</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Luyan Logistics Optimization</vt:lpstr>
      <vt:lpstr>Introduction</vt:lpstr>
      <vt:lpstr>Project Overview</vt:lpstr>
      <vt:lpstr>Dataset Overview</vt:lpstr>
      <vt:lpstr>Exploratory Data Analysis</vt:lpstr>
      <vt:lpstr>Distance/Duration  </vt:lpstr>
      <vt:lpstr>Straight-line </vt:lpstr>
      <vt:lpstr>Drawbacks</vt:lpstr>
      <vt:lpstr>Navigation API </vt:lpstr>
      <vt:lpstr>API Implementation </vt:lpstr>
      <vt:lpstr>History vehicle driving record </vt:lpstr>
      <vt:lpstr>Real Data vs Gaode-API Data </vt:lpstr>
      <vt:lpstr>Standing Time</vt:lpstr>
      <vt:lpstr>Delivery Routing Algorithm</vt:lpstr>
      <vt:lpstr>Travelling Salesman Problem</vt:lpstr>
      <vt:lpstr>Travelling Salesman Problem</vt:lpstr>
      <vt:lpstr>Travelling Salesman Problem</vt:lpstr>
      <vt:lpstr>Travelling Salesman Problem</vt:lpstr>
      <vt:lpstr>Vehicle Routing Problem</vt:lpstr>
      <vt:lpstr>Vehicle Routing Problem</vt:lpstr>
      <vt:lpstr>Capacitated Vehicle Routing Problem </vt:lpstr>
      <vt:lpstr>Capacitated Vehicle Routing Problem </vt:lpstr>
      <vt:lpstr>Vehicle Routing with Time Windows</vt:lpstr>
      <vt:lpstr>Prize-Collecting Vehicle Routing Problem </vt:lpstr>
      <vt:lpstr>Models Simulation (PyVrp)</vt:lpstr>
      <vt:lpstr>Models Simulation (Or-tools)</vt:lpstr>
      <vt:lpstr>Conclusion</vt:lpstr>
      <vt:lpstr>Future works</vt:lpstr>
      <vt:lpstr>Reference</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Package Delivery Algorithm</dc:title>
  <dc:creator>Wang, Shuo</dc:creator>
  <cp:revision>3</cp:revision>
  <dcterms:created xsi:type="dcterms:W3CDTF">2023-10-12T17:59:11Z</dcterms:created>
  <dcterms:modified xsi:type="dcterms:W3CDTF">2023-12-07T20:54:19Z</dcterms:modified>
</cp:coreProperties>
</file>